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300" r:id="rId3"/>
    <p:sldId id="257" r:id="rId4"/>
    <p:sldId id="279" r:id="rId5"/>
    <p:sldId id="280" r:id="rId6"/>
    <p:sldId id="273" r:id="rId7"/>
    <p:sldId id="303" r:id="rId8"/>
    <p:sldId id="304" r:id="rId9"/>
    <p:sldId id="299" r:id="rId10"/>
    <p:sldId id="261" r:id="rId11"/>
    <p:sldId id="296" r:id="rId12"/>
    <p:sldId id="264" r:id="rId13"/>
    <p:sldId id="297" r:id="rId14"/>
    <p:sldId id="262" r:id="rId15"/>
    <p:sldId id="290" r:id="rId16"/>
    <p:sldId id="291" r:id="rId17"/>
    <p:sldId id="292" r:id="rId18"/>
    <p:sldId id="269" r:id="rId19"/>
    <p:sldId id="295" r:id="rId20"/>
    <p:sldId id="275" r:id="rId21"/>
    <p:sldId id="284" r:id="rId22"/>
    <p:sldId id="302" r:id="rId23"/>
    <p:sldId id="305" r:id="rId24"/>
    <p:sldId id="265" r:id="rId25"/>
    <p:sldId id="281" r:id="rId26"/>
    <p:sldId id="268" r:id="rId27"/>
    <p:sldId id="301" r:id="rId28"/>
    <p:sldId id="282" r:id="rId29"/>
    <p:sldId id="283" r:id="rId30"/>
    <p:sldId id="285" r:id="rId31"/>
    <p:sldId id="286" r:id="rId32"/>
    <p:sldId id="294"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776" y="-120"/>
      </p:cViewPr>
      <p:guideLst>
        <p:guide orient="horz" pos="2160"/>
        <p:guide pos="2880"/>
      </p:guideLst>
    </p:cSldViewPr>
  </p:slideViewPr>
  <p:notesTextViewPr>
    <p:cViewPr>
      <p:scale>
        <a:sx n="1" d="1"/>
        <a:sy n="1" d="1"/>
      </p:scale>
      <p:origin x="0" y="0"/>
    </p:cViewPr>
  </p:notesTextViewPr>
  <p:notesViewPr>
    <p:cSldViewPr snapToGrid="0" snapToObjects="1">
      <p:cViewPr varScale="1">
        <p:scale>
          <a:sx n="79" d="100"/>
          <a:sy n="79" d="100"/>
        </p:scale>
        <p:origin x="-3696"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9FA094-FEE9-4CE2-93A3-CE9E4991315C}" type="doc">
      <dgm:prSet loTypeId="urn:microsoft.com/office/officeart/2005/8/layout/hProcess9" loCatId="process" qsTypeId="urn:microsoft.com/office/officeart/2005/8/quickstyle/simple1" qsCatId="simple" csTypeId="urn:microsoft.com/office/officeart/2005/8/colors/accent1_2" csCatId="accent1" phldr="1"/>
      <dgm:spPr/>
    </dgm:pt>
    <dgm:pt modelId="{DE4A8670-479C-43A0-B6CF-7C73CFADE5D5}">
      <dgm:prSet phldrT="[テキスト]"/>
      <dgm:spPr/>
      <dgm:t>
        <a:bodyPr/>
        <a:lstStyle/>
        <a:p>
          <a:r>
            <a:rPr kumimoji="1" lang="ja-JP" altLang="en-US" dirty="0" smtClean="0"/>
            <a:t>理論</a:t>
          </a:r>
          <a:endParaRPr kumimoji="1" lang="ja-JP" altLang="en-US" dirty="0"/>
        </a:p>
      </dgm:t>
    </dgm:pt>
    <dgm:pt modelId="{5B4EC126-095D-46C6-83E1-B171BB686641}" type="parTrans" cxnId="{64C16C9F-60F9-4AAB-AEFF-F03532E99359}">
      <dgm:prSet/>
      <dgm:spPr/>
      <dgm:t>
        <a:bodyPr/>
        <a:lstStyle/>
        <a:p>
          <a:endParaRPr kumimoji="1" lang="ja-JP" altLang="en-US"/>
        </a:p>
      </dgm:t>
    </dgm:pt>
    <dgm:pt modelId="{96AD92D7-6F2E-4156-A591-F6AE92B8C223}" type="sibTrans" cxnId="{64C16C9F-60F9-4AAB-AEFF-F03532E99359}">
      <dgm:prSet/>
      <dgm:spPr/>
      <dgm:t>
        <a:bodyPr/>
        <a:lstStyle/>
        <a:p>
          <a:endParaRPr kumimoji="1" lang="ja-JP" altLang="en-US"/>
        </a:p>
      </dgm:t>
    </dgm:pt>
    <dgm:pt modelId="{9D88EA63-11C9-4E61-9DB6-08B04256A5F0}">
      <dgm:prSet phldrT="[テキスト]"/>
      <dgm:spPr/>
      <dgm:t>
        <a:bodyPr/>
        <a:lstStyle/>
        <a:p>
          <a:r>
            <a:rPr kumimoji="1" lang="ja-JP" altLang="en-US" dirty="0" smtClean="0"/>
            <a:t>モデル</a:t>
          </a:r>
          <a:endParaRPr kumimoji="1" lang="ja-JP" altLang="en-US" dirty="0"/>
        </a:p>
      </dgm:t>
    </dgm:pt>
    <dgm:pt modelId="{1B4D1BD1-A165-4412-AFCC-0D83278F45D2}" type="parTrans" cxnId="{8A499790-7561-401F-9229-3BED7C4C9795}">
      <dgm:prSet/>
      <dgm:spPr/>
      <dgm:t>
        <a:bodyPr/>
        <a:lstStyle/>
        <a:p>
          <a:endParaRPr kumimoji="1" lang="ja-JP" altLang="en-US"/>
        </a:p>
      </dgm:t>
    </dgm:pt>
    <dgm:pt modelId="{6C3DCFE4-4E99-4F98-8B10-07568FA72D8E}" type="sibTrans" cxnId="{8A499790-7561-401F-9229-3BED7C4C9795}">
      <dgm:prSet/>
      <dgm:spPr/>
      <dgm:t>
        <a:bodyPr/>
        <a:lstStyle/>
        <a:p>
          <a:endParaRPr kumimoji="1" lang="ja-JP" altLang="en-US"/>
        </a:p>
      </dgm:t>
    </dgm:pt>
    <dgm:pt modelId="{6F1FBD74-E3C3-4EE3-BE2C-6079F06C87B5}">
      <dgm:prSet phldrT="[テキスト]"/>
      <dgm:spPr/>
      <dgm:t>
        <a:bodyPr/>
        <a:lstStyle/>
        <a:p>
          <a:pPr>
            <a:spcBef>
              <a:spcPts val="1200"/>
            </a:spcBef>
          </a:pPr>
          <a:r>
            <a:rPr kumimoji="1" lang="ja-JP" altLang="en-US" dirty="0" smtClean="0"/>
            <a:t>作業　仮説</a:t>
          </a:r>
          <a:endParaRPr kumimoji="1" lang="ja-JP" altLang="en-US" dirty="0"/>
        </a:p>
      </dgm:t>
    </dgm:pt>
    <dgm:pt modelId="{23AAFF86-F9F9-4457-B9E8-DC2A5DBFDC2D}" type="parTrans" cxnId="{E8FB0734-C5F9-4732-A8AD-7BC9EC54A837}">
      <dgm:prSet/>
      <dgm:spPr/>
      <dgm:t>
        <a:bodyPr/>
        <a:lstStyle/>
        <a:p>
          <a:endParaRPr kumimoji="1" lang="ja-JP" altLang="en-US"/>
        </a:p>
      </dgm:t>
    </dgm:pt>
    <dgm:pt modelId="{E2F617CA-45AE-4EC6-A0DE-B3055BB29AA7}" type="sibTrans" cxnId="{E8FB0734-C5F9-4732-A8AD-7BC9EC54A837}">
      <dgm:prSet/>
      <dgm:spPr/>
      <dgm:t>
        <a:bodyPr/>
        <a:lstStyle/>
        <a:p>
          <a:endParaRPr kumimoji="1" lang="ja-JP" altLang="en-US"/>
        </a:p>
      </dgm:t>
    </dgm:pt>
    <dgm:pt modelId="{93E4ADF4-3FE8-41B6-85F2-1E9BCAE7E657}">
      <dgm:prSet/>
      <dgm:spPr/>
      <dgm:t>
        <a:bodyPr/>
        <a:lstStyle/>
        <a:p>
          <a:r>
            <a:rPr kumimoji="1" lang="ja-JP" altLang="en-US" dirty="0" smtClean="0"/>
            <a:t>検証</a:t>
          </a:r>
          <a:endParaRPr kumimoji="1" lang="ja-JP" altLang="en-US" dirty="0"/>
        </a:p>
      </dgm:t>
    </dgm:pt>
    <dgm:pt modelId="{19353F8F-E32F-4024-AC20-3AD4ECDF2705}" type="parTrans" cxnId="{7633C0DB-2CE5-4636-B5C2-1329BE96BDE7}">
      <dgm:prSet/>
      <dgm:spPr/>
      <dgm:t>
        <a:bodyPr/>
        <a:lstStyle/>
        <a:p>
          <a:endParaRPr kumimoji="1" lang="ja-JP" altLang="en-US"/>
        </a:p>
      </dgm:t>
    </dgm:pt>
    <dgm:pt modelId="{806EC5FF-AED9-494C-831C-B2AA5D0893E1}" type="sibTrans" cxnId="{7633C0DB-2CE5-4636-B5C2-1329BE96BDE7}">
      <dgm:prSet/>
      <dgm:spPr/>
      <dgm:t>
        <a:bodyPr/>
        <a:lstStyle/>
        <a:p>
          <a:endParaRPr kumimoji="1" lang="ja-JP" altLang="en-US"/>
        </a:p>
      </dgm:t>
    </dgm:pt>
    <dgm:pt modelId="{406E8B59-FD69-4B56-8A3D-02A085A58ECC}" type="pres">
      <dgm:prSet presAssocID="{F99FA094-FEE9-4CE2-93A3-CE9E4991315C}" presName="CompostProcess" presStyleCnt="0">
        <dgm:presLayoutVars>
          <dgm:dir/>
          <dgm:resizeHandles val="exact"/>
        </dgm:presLayoutVars>
      </dgm:prSet>
      <dgm:spPr/>
    </dgm:pt>
    <dgm:pt modelId="{42655231-D822-45A1-BEFF-74041E730087}" type="pres">
      <dgm:prSet presAssocID="{F99FA094-FEE9-4CE2-93A3-CE9E4991315C}" presName="arrow" presStyleLbl="bgShp" presStyleIdx="0" presStyleCnt="1"/>
      <dgm:spPr/>
    </dgm:pt>
    <dgm:pt modelId="{1227743F-9F3C-4AAF-BE47-0A0617A188A8}" type="pres">
      <dgm:prSet presAssocID="{F99FA094-FEE9-4CE2-93A3-CE9E4991315C}" presName="linearProcess" presStyleCnt="0"/>
      <dgm:spPr/>
    </dgm:pt>
    <dgm:pt modelId="{236664C1-1A44-4588-BF4E-D2BE554F4B45}" type="pres">
      <dgm:prSet presAssocID="{DE4A8670-479C-43A0-B6CF-7C73CFADE5D5}" presName="textNode" presStyleLbl="node1" presStyleIdx="0" presStyleCnt="4" custScaleX="65702">
        <dgm:presLayoutVars>
          <dgm:bulletEnabled val="1"/>
        </dgm:presLayoutVars>
      </dgm:prSet>
      <dgm:spPr/>
      <dgm:t>
        <a:bodyPr/>
        <a:lstStyle/>
        <a:p>
          <a:endParaRPr kumimoji="1" lang="ja-JP" altLang="en-US"/>
        </a:p>
      </dgm:t>
    </dgm:pt>
    <dgm:pt modelId="{0D2732E6-083B-412C-8AE3-29297BF69FFF}" type="pres">
      <dgm:prSet presAssocID="{96AD92D7-6F2E-4156-A591-F6AE92B8C223}" presName="sibTrans" presStyleCnt="0"/>
      <dgm:spPr/>
    </dgm:pt>
    <dgm:pt modelId="{CCD0DF80-ADCD-489C-8B35-7CE9C25A0A20}" type="pres">
      <dgm:prSet presAssocID="{9D88EA63-11C9-4E61-9DB6-08B04256A5F0}" presName="textNode" presStyleLbl="node1" presStyleIdx="1" presStyleCnt="4" custScaleX="68142">
        <dgm:presLayoutVars>
          <dgm:bulletEnabled val="1"/>
        </dgm:presLayoutVars>
      </dgm:prSet>
      <dgm:spPr/>
      <dgm:t>
        <a:bodyPr/>
        <a:lstStyle/>
        <a:p>
          <a:endParaRPr kumimoji="1" lang="ja-JP" altLang="en-US"/>
        </a:p>
      </dgm:t>
    </dgm:pt>
    <dgm:pt modelId="{D9EE3E87-5861-4457-851A-9DF9E0CA5D5D}" type="pres">
      <dgm:prSet presAssocID="{6C3DCFE4-4E99-4F98-8B10-07568FA72D8E}" presName="sibTrans" presStyleCnt="0"/>
      <dgm:spPr/>
    </dgm:pt>
    <dgm:pt modelId="{B7EB494F-4ADB-491D-AFAF-303ACAE759E2}" type="pres">
      <dgm:prSet presAssocID="{6F1FBD74-E3C3-4EE3-BE2C-6079F06C87B5}" presName="textNode" presStyleLbl="node1" presStyleIdx="2" presStyleCnt="4" custScaleX="64997">
        <dgm:presLayoutVars>
          <dgm:bulletEnabled val="1"/>
        </dgm:presLayoutVars>
      </dgm:prSet>
      <dgm:spPr/>
      <dgm:t>
        <a:bodyPr/>
        <a:lstStyle/>
        <a:p>
          <a:endParaRPr kumimoji="1" lang="ja-JP" altLang="en-US"/>
        </a:p>
      </dgm:t>
    </dgm:pt>
    <dgm:pt modelId="{DBC31967-AA49-47CA-878A-D090C4FFCAE4}" type="pres">
      <dgm:prSet presAssocID="{E2F617CA-45AE-4EC6-A0DE-B3055BB29AA7}" presName="sibTrans" presStyleCnt="0"/>
      <dgm:spPr/>
    </dgm:pt>
    <dgm:pt modelId="{A122DD75-AEEE-458F-B0E8-345AF68FDC15}" type="pres">
      <dgm:prSet presAssocID="{93E4ADF4-3FE8-41B6-85F2-1E9BCAE7E657}" presName="textNode" presStyleLbl="node1" presStyleIdx="3" presStyleCnt="4" custScaleX="63442">
        <dgm:presLayoutVars>
          <dgm:bulletEnabled val="1"/>
        </dgm:presLayoutVars>
      </dgm:prSet>
      <dgm:spPr/>
      <dgm:t>
        <a:bodyPr/>
        <a:lstStyle/>
        <a:p>
          <a:endParaRPr kumimoji="1" lang="ja-JP" altLang="en-US"/>
        </a:p>
      </dgm:t>
    </dgm:pt>
  </dgm:ptLst>
  <dgm:cxnLst>
    <dgm:cxn modelId="{64C16C9F-60F9-4AAB-AEFF-F03532E99359}" srcId="{F99FA094-FEE9-4CE2-93A3-CE9E4991315C}" destId="{DE4A8670-479C-43A0-B6CF-7C73CFADE5D5}" srcOrd="0" destOrd="0" parTransId="{5B4EC126-095D-46C6-83E1-B171BB686641}" sibTransId="{96AD92D7-6F2E-4156-A591-F6AE92B8C223}"/>
    <dgm:cxn modelId="{E8FB0734-C5F9-4732-A8AD-7BC9EC54A837}" srcId="{F99FA094-FEE9-4CE2-93A3-CE9E4991315C}" destId="{6F1FBD74-E3C3-4EE3-BE2C-6079F06C87B5}" srcOrd="2" destOrd="0" parTransId="{23AAFF86-F9F9-4457-B9E8-DC2A5DBFDC2D}" sibTransId="{E2F617CA-45AE-4EC6-A0DE-B3055BB29AA7}"/>
    <dgm:cxn modelId="{85C94BCB-FF04-4044-9A45-08F7EF552389}" type="presOf" srcId="{9D88EA63-11C9-4E61-9DB6-08B04256A5F0}" destId="{CCD0DF80-ADCD-489C-8B35-7CE9C25A0A20}" srcOrd="0" destOrd="0" presId="urn:microsoft.com/office/officeart/2005/8/layout/hProcess9"/>
    <dgm:cxn modelId="{13D4DD0C-BE7F-40F9-82C0-5448EB5201F7}" type="presOf" srcId="{F99FA094-FEE9-4CE2-93A3-CE9E4991315C}" destId="{406E8B59-FD69-4B56-8A3D-02A085A58ECC}" srcOrd="0" destOrd="0" presId="urn:microsoft.com/office/officeart/2005/8/layout/hProcess9"/>
    <dgm:cxn modelId="{869755E1-2AF5-4746-B199-AE02D5B5DA07}" type="presOf" srcId="{93E4ADF4-3FE8-41B6-85F2-1E9BCAE7E657}" destId="{A122DD75-AEEE-458F-B0E8-345AF68FDC15}" srcOrd="0" destOrd="0" presId="urn:microsoft.com/office/officeart/2005/8/layout/hProcess9"/>
    <dgm:cxn modelId="{8A499790-7561-401F-9229-3BED7C4C9795}" srcId="{F99FA094-FEE9-4CE2-93A3-CE9E4991315C}" destId="{9D88EA63-11C9-4E61-9DB6-08B04256A5F0}" srcOrd="1" destOrd="0" parTransId="{1B4D1BD1-A165-4412-AFCC-0D83278F45D2}" sibTransId="{6C3DCFE4-4E99-4F98-8B10-07568FA72D8E}"/>
    <dgm:cxn modelId="{BEC4783A-98DA-42EF-A07C-36789DA753B5}" type="presOf" srcId="{6F1FBD74-E3C3-4EE3-BE2C-6079F06C87B5}" destId="{B7EB494F-4ADB-491D-AFAF-303ACAE759E2}" srcOrd="0" destOrd="0" presId="urn:microsoft.com/office/officeart/2005/8/layout/hProcess9"/>
    <dgm:cxn modelId="{70030921-AC88-44D3-86C8-0FB796F66A9D}" type="presOf" srcId="{DE4A8670-479C-43A0-B6CF-7C73CFADE5D5}" destId="{236664C1-1A44-4588-BF4E-D2BE554F4B45}" srcOrd="0" destOrd="0" presId="urn:microsoft.com/office/officeart/2005/8/layout/hProcess9"/>
    <dgm:cxn modelId="{7633C0DB-2CE5-4636-B5C2-1329BE96BDE7}" srcId="{F99FA094-FEE9-4CE2-93A3-CE9E4991315C}" destId="{93E4ADF4-3FE8-41B6-85F2-1E9BCAE7E657}" srcOrd="3" destOrd="0" parTransId="{19353F8F-E32F-4024-AC20-3AD4ECDF2705}" sibTransId="{806EC5FF-AED9-494C-831C-B2AA5D0893E1}"/>
    <dgm:cxn modelId="{E23BADF2-2116-41D2-9C2A-8C0FA43B7E6B}" type="presParOf" srcId="{406E8B59-FD69-4B56-8A3D-02A085A58ECC}" destId="{42655231-D822-45A1-BEFF-74041E730087}" srcOrd="0" destOrd="0" presId="urn:microsoft.com/office/officeart/2005/8/layout/hProcess9"/>
    <dgm:cxn modelId="{2004CFC1-2850-4F55-82FB-2BAFD6656D98}" type="presParOf" srcId="{406E8B59-FD69-4B56-8A3D-02A085A58ECC}" destId="{1227743F-9F3C-4AAF-BE47-0A0617A188A8}" srcOrd="1" destOrd="0" presId="urn:microsoft.com/office/officeart/2005/8/layout/hProcess9"/>
    <dgm:cxn modelId="{DB7102E4-0BD3-47BB-A0E3-13FE29F642F8}" type="presParOf" srcId="{1227743F-9F3C-4AAF-BE47-0A0617A188A8}" destId="{236664C1-1A44-4588-BF4E-D2BE554F4B45}" srcOrd="0" destOrd="0" presId="urn:microsoft.com/office/officeart/2005/8/layout/hProcess9"/>
    <dgm:cxn modelId="{A8A7A1D0-D63B-4F09-8BC7-4D4028353EF1}" type="presParOf" srcId="{1227743F-9F3C-4AAF-BE47-0A0617A188A8}" destId="{0D2732E6-083B-412C-8AE3-29297BF69FFF}" srcOrd="1" destOrd="0" presId="urn:microsoft.com/office/officeart/2005/8/layout/hProcess9"/>
    <dgm:cxn modelId="{0FB13AE4-691B-480F-A3EB-06C0379E77A0}" type="presParOf" srcId="{1227743F-9F3C-4AAF-BE47-0A0617A188A8}" destId="{CCD0DF80-ADCD-489C-8B35-7CE9C25A0A20}" srcOrd="2" destOrd="0" presId="urn:microsoft.com/office/officeart/2005/8/layout/hProcess9"/>
    <dgm:cxn modelId="{FCB1C6C0-28B9-481D-AD61-9A87FE42F95E}" type="presParOf" srcId="{1227743F-9F3C-4AAF-BE47-0A0617A188A8}" destId="{D9EE3E87-5861-4457-851A-9DF9E0CA5D5D}" srcOrd="3" destOrd="0" presId="urn:microsoft.com/office/officeart/2005/8/layout/hProcess9"/>
    <dgm:cxn modelId="{EB9BF30F-B86F-427F-866F-5AC93E622476}" type="presParOf" srcId="{1227743F-9F3C-4AAF-BE47-0A0617A188A8}" destId="{B7EB494F-4ADB-491D-AFAF-303ACAE759E2}" srcOrd="4" destOrd="0" presId="urn:microsoft.com/office/officeart/2005/8/layout/hProcess9"/>
    <dgm:cxn modelId="{49285BA3-D0C2-43FB-AFCA-573E30F9D5A1}" type="presParOf" srcId="{1227743F-9F3C-4AAF-BE47-0A0617A188A8}" destId="{DBC31967-AA49-47CA-878A-D090C4FFCAE4}" srcOrd="5" destOrd="0" presId="urn:microsoft.com/office/officeart/2005/8/layout/hProcess9"/>
    <dgm:cxn modelId="{5A987687-55BA-4B9D-A9E6-4A212306EA27}" type="presParOf" srcId="{1227743F-9F3C-4AAF-BE47-0A0617A188A8}" destId="{A122DD75-AEEE-458F-B0E8-345AF68FDC15}"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29643A-772B-4E8C-9421-75E723F07B3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63CB5474-4682-488F-A715-5F9B3046A665}">
      <dgm:prSet phldrT="[テキスト]"/>
      <dgm:spPr/>
      <dgm:t>
        <a:bodyPr/>
        <a:lstStyle/>
        <a:p>
          <a:r>
            <a:rPr kumimoji="1" lang="ja-JP" altLang="en-US" dirty="0" smtClean="0"/>
            <a:t>理論</a:t>
          </a:r>
          <a:endParaRPr kumimoji="1" lang="ja-JP" altLang="en-US" dirty="0"/>
        </a:p>
      </dgm:t>
    </dgm:pt>
    <dgm:pt modelId="{1BC46C95-459D-46A4-9081-C9926819C850}" type="parTrans" cxnId="{E6450D6D-99A9-443A-AED7-A84681AAFCAB}">
      <dgm:prSet/>
      <dgm:spPr/>
      <dgm:t>
        <a:bodyPr/>
        <a:lstStyle/>
        <a:p>
          <a:endParaRPr kumimoji="1" lang="ja-JP" altLang="en-US"/>
        </a:p>
      </dgm:t>
    </dgm:pt>
    <dgm:pt modelId="{04DE3628-0ED4-40A0-829B-92CA6CEE9C0A}" type="sibTrans" cxnId="{E6450D6D-99A9-443A-AED7-A84681AAFCAB}">
      <dgm:prSet/>
      <dgm:spPr/>
      <dgm:t>
        <a:bodyPr/>
        <a:lstStyle/>
        <a:p>
          <a:endParaRPr kumimoji="1" lang="ja-JP" altLang="en-US"/>
        </a:p>
      </dgm:t>
    </dgm:pt>
    <dgm:pt modelId="{257E680C-3CCA-45B7-9E3E-4494081D515C}">
      <dgm:prSet phldrT="[テキスト]" custT="1"/>
      <dgm:spPr/>
      <dgm:t>
        <a:bodyPr/>
        <a:lstStyle/>
        <a:p>
          <a:r>
            <a:rPr kumimoji="1" lang="ja-JP" altLang="en-US" sz="2200" dirty="0" smtClean="0"/>
            <a:t>より一般的な因果関係についての言説</a:t>
          </a:r>
          <a:endParaRPr kumimoji="1" lang="ja-JP" altLang="en-US" sz="2200" dirty="0"/>
        </a:p>
      </dgm:t>
    </dgm:pt>
    <dgm:pt modelId="{DC7EABC3-AD93-434A-8972-EA4EBA660A2A}" type="parTrans" cxnId="{6E522C55-8717-4FEA-B641-4FB09684721F}">
      <dgm:prSet/>
      <dgm:spPr/>
      <dgm:t>
        <a:bodyPr/>
        <a:lstStyle/>
        <a:p>
          <a:endParaRPr kumimoji="1" lang="ja-JP" altLang="en-US"/>
        </a:p>
      </dgm:t>
    </dgm:pt>
    <dgm:pt modelId="{270E26F2-7D25-4073-9187-ACC4967AE5DB}" type="sibTrans" cxnId="{6E522C55-8717-4FEA-B641-4FB09684721F}">
      <dgm:prSet/>
      <dgm:spPr/>
      <dgm:t>
        <a:bodyPr/>
        <a:lstStyle/>
        <a:p>
          <a:endParaRPr kumimoji="1" lang="ja-JP" altLang="en-US"/>
        </a:p>
      </dgm:t>
    </dgm:pt>
    <dgm:pt modelId="{2CD2A9F4-FD52-4A51-AB93-6BFB1400550A}">
      <dgm:prSet phldrT="[テキスト]" custT="1"/>
      <dgm:spPr/>
      <dgm:t>
        <a:bodyPr/>
        <a:lstStyle/>
        <a:p>
          <a:r>
            <a:rPr kumimoji="1" lang="ja-JP" altLang="en-US" sz="2200" dirty="0" smtClean="0"/>
            <a:t>分析の際の前提条件のようなもの</a:t>
          </a:r>
          <a:endParaRPr kumimoji="1" lang="ja-JP" altLang="en-US" sz="2200" dirty="0"/>
        </a:p>
      </dgm:t>
    </dgm:pt>
    <dgm:pt modelId="{8EDD98BB-2639-4E6E-BCD5-056A591C3CA3}" type="parTrans" cxnId="{06AD031B-7916-4572-87ED-6CBC1C76532A}">
      <dgm:prSet/>
      <dgm:spPr/>
      <dgm:t>
        <a:bodyPr/>
        <a:lstStyle/>
        <a:p>
          <a:endParaRPr kumimoji="1" lang="ja-JP" altLang="en-US"/>
        </a:p>
      </dgm:t>
    </dgm:pt>
    <dgm:pt modelId="{1CACE640-3E7E-4B24-B4B9-6FFCC57E3C19}" type="sibTrans" cxnId="{06AD031B-7916-4572-87ED-6CBC1C76532A}">
      <dgm:prSet/>
      <dgm:spPr/>
      <dgm:t>
        <a:bodyPr/>
        <a:lstStyle/>
        <a:p>
          <a:endParaRPr kumimoji="1" lang="ja-JP" altLang="en-US"/>
        </a:p>
      </dgm:t>
    </dgm:pt>
    <dgm:pt modelId="{D58A12D0-6769-4425-8A2F-7DC0DF4236D4}">
      <dgm:prSet phldrT="[テキスト]"/>
      <dgm:spPr/>
      <dgm:t>
        <a:bodyPr/>
        <a:lstStyle/>
        <a:p>
          <a:r>
            <a:rPr kumimoji="1" lang="ja-JP" altLang="en-US" dirty="0" smtClean="0"/>
            <a:t>モデル</a:t>
          </a:r>
          <a:endParaRPr kumimoji="1" lang="ja-JP" altLang="en-US" dirty="0"/>
        </a:p>
      </dgm:t>
    </dgm:pt>
    <dgm:pt modelId="{0D4FD845-2F50-416C-B941-04A1A1B7E928}" type="parTrans" cxnId="{9ABF1621-BDAB-47D2-B94C-6B7D8929697F}">
      <dgm:prSet/>
      <dgm:spPr/>
      <dgm:t>
        <a:bodyPr/>
        <a:lstStyle/>
        <a:p>
          <a:endParaRPr kumimoji="1" lang="ja-JP" altLang="en-US"/>
        </a:p>
      </dgm:t>
    </dgm:pt>
    <dgm:pt modelId="{C73F18AC-946A-4395-AABA-6DA7FFF688BF}" type="sibTrans" cxnId="{9ABF1621-BDAB-47D2-B94C-6B7D8929697F}">
      <dgm:prSet/>
      <dgm:spPr/>
      <dgm:t>
        <a:bodyPr/>
        <a:lstStyle/>
        <a:p>
          <a:endParaRPr kumimoji="1" lang="ja-JP" altLang="en-US"/>
        </a:p>
      </dgm:t>
    </dgm:pt>
    <dgm:pt modelId="{EC15AD74-1FEF-478D-ABF3-ECFCE6920D24}">
      <dgm:prSet phldrT="[テキスト]"/>
      <dgm:spPr/>
      <dgm:t>
        <a:bodyPr/>
        <a:lstStyle/>
        <a:p>
          <a:r>
            <a:rPr kumimoji="1" lang="ja-JP" altLang="en-US" dirty="0" smtClean="0"/>
            <a:t>個別の現象を説明するための分析道具</a:t>
          </a:r>
          <a:endParaRPr kumimoji="1" lang="ja-JP" altLang="en-US" dirty="0"/>
        </a:p>
      </dgm:t>
    </dgm:pt>
    <dgm:pt modelId="{623D7441-9DF6-4344-9E7C-A325825403D9}" type="parTrans" cxnId="{88D0FCB2-1D09-4ED5-A2CC-7834F9856A39}">
      <dgm:prSet/>
      <dgm:spPr/>
      <dgm:t>
        <a:bodyPr/>
        <a:lstStyle/>
        <a:p>
          <a:endParaRPr kumimoji="1" lang="ja-JP" altLang="en-US"/>
        </a:p>
      </dgm:t>
    </dgm:pt>
    <dgm:pt modelId="{083ACD05-CBD3-403C-8513-DAB534A0CA19}" type="sibTrans" cxnId="{88D0FCB2-1D09-4ED5-A2CC-7834F9856A39}">
      <dgm:prSet/>
      <dgm:spPr/>
      <dgm:t>
        <a:bodyPr/>
        <a:lstStyle/>
        <a:p>
          <a:endParaRPr kumimoji="1" lang="ja-JP" altLang="en-US"/>
        </a:p>
      </dgm:t>
    </dgm:pt>
    <dgm:pt modelId="{3F45DCA7-0A8B-48EF-AF60-39BA019246FB}">
      <dgm:prSet phldrT="[テキスト]"/>
      <dgm:spPr/>
      <dgm:t>
        <a:bodyPr/>
        <a:lstStyle/>
        <a:p>
          <a:r>
            <a:rPr kumimoji="1" lang="ja-JP" altLang="en-US" dirty="0" smtClean="0"/>
            <a:t>具体的な独立変数と従属変数のセット</a:t>
          </a:r>
          <a:endParaRPr kumimoji="1" lang="ja-JP" altLang="en-US" dirty="0"/>
        </a:p>
      </dgm:t>
    </dgm:pt>
    <dgm:pt modelId="{1C7D1C2A-CB34-4F90-85A2-7E9A8225D9EB}" type="parTrans" cxnId="{04953C28-AEEA-44E1-9503-A6C23352D5D1}">
      <dgm:prSet/>
      <dgm:spPr/>
      <dgm:t>
        <a:bodyPr/>
        <a:lstStyle/>
        <a:p>
          <a:endParaRPr kumimoji="1" lang="ja-JP" altLang="en-US"/>
        </a:p>
      </dgm:t>
    </dgm:pt>
    <dgm:pt modelId="{4B33CAFF-7FF3-4A73-B0E3-3158E9AB328A}" type="sibTrans" cxnId="{04953C28-AEEA-44E1-9503-A6C23352D5D1}">
      <dgm:prSet/>
      <dgm:spPr/>
      <dgm:t>
        <a:bodyPr/>
        <a:lstStyle/>
        <a:p>
          <a:endParaRPr kumimoji="1" lang="ja-JP" altLang="en-US"/>
        </a:p>
      </dgm:t>
    </dgm:pt>
    <dgm:pt modelId="{DF0AA3B7-86C6-44EC-A86B-537C48138389}">
      <dgm:prSet phldrT="[テキスト]"/>
      <dgm:spPr/>
      <dgm:t>
        <a:bodyPr/>
        <a:lstStyle/>
        <a:p>
          <a:r>
            <a:rPr kumimoji="1" lang="ja-JP" altLang="en-US" dirty="0" smtClean="0"/>
            <a:t>作業仮説</a:t>
          </a:r>
          <a:endParaRPr kumimoji="1" lang="ja-JP" altLang="en-US" dirty="0"/>
        </a:p>
      </dgm:t>
    </dgm:pt>
    <dgm:pt modelId="{ED564D75-3136-4331-A682-6EB574A07B94}" type="parTrans" cxnId="{D22065BE-5B07-48D6-AA0A-3ADFC7B121FB}">
      <dgm:prSet/>
      <dgm:spPr/>
      <dgm:t>
        <a:bodyPr/>
        <a:lstStyle/>
        <a:p>
          <a:endParaRPr kumimoji="1" lang="ja-JP" altLang="en-US"/>
        </a:p>
      </dgm:t>
    </dgm:pt>
    <dgm:pt modelId="{E9E38488-D779-48BE-8D34-5E6B7FA3AD75}" type="sibTrans" cxnId="{D22065BE-5B07-48D6-AA0A-3ADFC7B121FB}">
      <dgm:prSet/>
      <dgm:spPr/>
      <dgm:t>
        <a:bodyPr/>
        <a:lstStyle/>
        <a:p>
          <a:endParaRPr kumimoji="1" lang="ja-JP" altLang="en-US"/>
        </a:p>
      </dgm:t>
    </dgm:pt>
    <dgm:pt modelId="{AE6B91FE-B171-44D4-836A-25DDF98A5521}">
      <dgm:prSet phldrT="[テキスト]"/>
      <dgm:spPr/>
      <dgm:t>
        <a:bodyPr/>
        <a:lstStyle/>
        <a:p>
          <a:r>
            <a:rPr kumimoji="1" lang="ja-JP" altLang="en-US" dirty="0" smtClean="0"/>
            <a:t>モデルが正しいときに成り立つこと</a:t>
          </a:r>
          <a:endParaRPr kumimoji="1" lang="ja-JP" altLang="en-US" dirty="0"/>
        </a:p>
      </dgm:t>
    </dgm:pt>
    <dgm:pt modelId="{0639BF6C-5360-442C-800A-E90218EE6A56}" type="parTrans" cxnId="{912043BD-CB74-4BB8-88B9-AE04A3868765}">
      <dgm:prSet/>
      <dgm:spPr/>
      <dgm:t>
        <a:bodyPr/>
        <a:lstStyle/>
        <a:p>
          <a:endParaRPr kumimoji="1" lang="ja-JP" altLang="en-US"/>
        </a:p>
      </dgm:t>
    </dgm:pt>
    <dgm:pt modelId="{8F5135A1-3921-421E-BD06-1BEFD23DF1EC}" type="sibTrans" cxnId="{912043BD-CB74-4BB8-88B9-AE04A3868765}">
      <dgm:prSet/>
      <dgm:spPr/>
      <dgm:t>
        <a:bodyPr/>
        <a:lstStyle/>
        <a:p>
          <a:endParaRPr kumimoji="1" lang="ja-JP" altLang="en-US"/>
        </a:p>
      </dgm:t>
    </dgm:pt>
    <dgm:pt modelId="{C9A854A0-4C47-4078-B99E-ADB1CBA0033A}">
      <dgm:prSet phldrT="[テキスト]"/>
      <dgm:spPr/>
      <dgm:t>
        <a:bodyPr/>
        <a:lstStyle/>
        <a:p>
          <a:r>
            <a:rPr kumimoji="1" lang="ja-JP" altLang="en-US" dirty="0" smtClean="0"/>
            <a:t>観察可能⇒数量的に検証可能</a:t>
          </a:r>
          <a:endParaRPr kumimoji="1" lang="ja-JP" altLang="en-US" dirty="0"/>
        </a:p>
      </dgm:t>
    </dgm:pt>
    <dgm:pt modelId="{F1F3327C-138E-4902-9441-BA271A5AE945}" type="parTrans" cxnId="{03A347F0-4C98-49B1-9F3A-D82E0D802F96}">
      <dgm:prSet/>
      <dgm:spPr/>
      <dgm:t>
        <a:bodyPr/>
        <a:lstStyle/>
        <a:p>
          <a:endParaRPr kumimoji="1" lang="ja-JP" altLang="en-US"/>
        </a:p>
      </dgm:t>
    </dgm:pt>
    <dgm:pt modelId="{EBF49110-E71A-4E3C-B03F-FB10F6BB4703}" type="sibTrans" cxnId="{03A347F0-4C98-49B1-9F3A-D82E0D802F96}">
      <dgm:prSet/>
      <dgm:spPr/>
      <dgm:t>
        <a:bodyPr/>
        <a:lstStyle/>
        <a:p>
          <a:endParaRPr kumimoji="1" lang="ja-JP" altLang="en-US"/>
        </a:p>
      </dgm:t>
    </dgm:pt>
    <dgm:pt modelId="{72CBC85B-44F4-422D-BE93-0620476DFD3A}" type="pres">
      <dgm:prSet presAssocID="{6529643A-772B-4E8C-9421-75E723F07B3D}" presName="Name0" presStyleCnt="0">
        <dgm:presLayoutVars>
          <dgm:dir/>
          <dgm:animLvl val="lvl"/>
          <dgm:resizeHandles val="exact"/>
        </dgm:presLayoutVars>
      </dgm:prSet>
      <dgm:spPr/>
      <dgm:t>
        <a:bodyPr/>
        <a:lstStyle/>
        <a:p>
          <a:endParaRPr kumimoji="1" lang="ja-JP" altLang="en-US"/>
        </a:p>
      </dgm:t>
    </dgm:pt>
    <dgm:pt modelId="{E9E1B206-10B4-41EF-AA65-73E3B5E137EA}" type="pres">
      <dgm:prSet presAssocID="{63CB5474-4682-488F-A715-5F9B3046A665}" presName="linNode" presStyleCnt="0"/>
      <dgm:spPr/>
    </dgm:pt>
    <dgm:pt modelId="{D3BCF536-BB4D-4FF7-8F96-C6EA45CB2B3D}" type="pres">
      <dgm:prSet presAssocID="{63CB5474-4682-488F-A715-5F9B3046A665}" presName="parentText" presStyleLbl="node1" presStyleIdx="0" presStyleCnt="3" custScaleX="85418" custScaleY="75193">
        <dgm:presLayoutVars>
          <dgm:chMax val="1"/>
          <dgm:bulletEnabled val="1"/>
        </dgm:presLayoutVars>
      </dgm:prSet>
      <dgm:spPr/>
      <dgm:t>
        <a:bodyPr/>
        <a:lstStyle/>
        <a:p>
          <a:endParaRPr kumimoji="1" lang="ja-JP" altLang="en-US"/>
        </a:p>
      </dgm:t>
    </dgm:pt>
    <dgm:pt modelId="{A6908EB6-4A3A-4EAE-804C-A54E0EDBADF4}" type="pres">
      <dgm:prSet presAssocID="{63CB5474-4682-488F-A715-5F9B3046A665}" presName="descendantText" presStyleLbl="alignAccFollowNode1" presStyleIdx="0" presStyleCnt="3">
        <dgm:presLayoutVars>
          <dgm:bulletEnabled val="1"/>
        </dgm:presLayoutVars>
      </dgm:prSet>
      <dgm:spPr/>
      <dgm:t>
        <a:bodyPr/>
        <a:lstStyle/>
        <a:p>
          <a:endParaRPr kumimoji="1" lang="ja-JP" altLang="en-US"/>
        </a:p>
      </dgm:t>
    </dgm:pt>
    <dgm:pt modelId="{BDC30D1B-9466-4993-924C-F03F4C36FD97}" type="pres">
      <dgm:prSet presAssocID="{04DE3628-0ED4-40A0-829B-92CA6CEE9C0A}" presName="sp" presStyleCnt="0"/>
      <dgm:spPr/>
    </dgm:pt>
    <dgm:pt modelId="{92CF2156-7951-43B6-9167-8C65082D4D0F}" type="pres">
      <dgm:prSet presAssocID="{D58A12D0-6769-4425-8A2F-7DC0DF4236D4}" presName="linNode" presStyleCnt="0"/>
      <dgm:spPr/>
    </dgm:pt>
    <dgm:pt modelId="{8B6FAB24-45BB-4F4F-ADF0-53F05371678D}" type="pres">
      <dgm:prSet presAssocID="{D58A12D0-6769-4425-8A2F-7DC0DF4236D4}" presName="parentText" presStyleLbl="node1" presStyleIdx="1" presStyleCnt="3" custScaleX="85418" custScaleY="79270">
        <dgm:presLayoutVars>
          <dgm:chMax val="1"/>
          <dgm:bulletEnabled val="1"/>
        </dgm:presLayoutVars>
      </dgm:prSet>
      <dgm:spPr/>
      <dgm:t>
        <a:bodyPr/>
        <a:lstStyle/>
        <a:p>
          <a:endParaRPr kumimoji="1" lang="ja-JP" altLang="en-US"/>
        </a:p>
      </dgm:t>
    </dgm:pt>
    <dgm:pt modelId="{9566A62C-AA9B-487D-87D2-BCCA62D4EB94}" type="pres">
      <dgm:prSet presAssocID="{D58A12D0-6769-4425-8A2F-7DC0DF4236D4}" presName="descendantText" presStyleLbl="alignAccFollowNode1" presStyleIdx="1" presStyleCnt="3">
        <dgm:presLayoutVars>
          <dgm:bulletEnabled val="1"/>
        </dgm:presLayoutVars>
      </dgm:prSet>
      <dgm:spPr/>
      <dgm:t>
        <a:bodyPr/>
        <a:lstStyle/>
        <a:p>
          <a:endParaRPr kumimoji="1" lang="ja-JP" altLang="en-US"/>
        </a:p>
      </dgm:t>
    </dgm:pt>
    <dgm:pt modelId="{089DC3ED-20FD-4084-9824-1DA5C056D547}" type="pres">
      <dgm:prSet presAssocID="{C73F18AC-946A-4395-AABA-6DA7FFF688BF}" presName="sp" presStyleCnt="0"/>
      <dgm:spPr/>
    </dgm:pt>
    <dgm:pt modelId="{0D1E9A35-030B-4D04-9A6C-C9B32FFDA609}" type="pres">
      <dgm:prSet presAssocID="{DF0AA3B7-86C6-44EC-A86B-537C48138389}" presName="linNode" presStyleCnt="0"/>
      <dgm:spPr/>
    </dgm:pt>
    <dgm:pt modelId="{43C8ABAA-71FE-46B0-AD4B-F92591DBFA7F}" type="pres">
      <dgm:prSet presAssocID="{DF0AA3B7-86C6-44EC-A86B-537C48138389}" presName="parentText" presStyleLbl="node1" presStyleIdx="2" presStyleCnt="3" custScaleX="85418" custScaleY="80159">
        <dgm:presLayoutVars>
          <dgm:chMax val="1"/>
          <dgm:bulletEnabled val="1"/>
        </dgm:presLayoutVars>
      </dgm:prSet>
      <dgm:spPr/>
      <dgm:t>
        <a:bodyPr/>
        <a:lstStyle/>
        <a:p>
          <a:endParaRPr kumimoji="1" lang="ja-JP" altLang="en-US"/>
        </a:p>
      </dgm:t>
    </dgm:pt>
    <dgm:pt modelId="{BF7621B6-2FC2-4D84-ABB2-C5AE5A593EA3}" type="pres">
      <dgm:prSet presAssocID="{DF0AA3B7-86C6-44EC-A86B-537C48138389}" presName="descendantText" presStyleLbl="alignAccFollowNode1" presStyleIdx="2" presStyleCnt="3">
        <dgm:presLayoutVars>
          <dgm:bulletEnabled val="1"/>
        </dgm:presLayoutVars>
      </dgm:prSet>
      <dgm:spPr/>
      <dgm:t>
        <a:bodyPr/>
        <a:lstStyle/>
        <a:p>
          <a:endParaRPr kumimoji="1" lang="ja-JP" altLang="en-US"/>
        </a:p>
      </dgm:t>
    </dgm:pt>
  </dgm:ptLst>
  <dgm:cxnLst>
    <dgm:cxn modelId="{950D444A-9768-4B7A-8978-F7CA42FC5991}" type="presOf" srcId="{257E680C-3CCA-45B7-9E3E-4494081D515C}" destId="{A6908EB6-4A3A-4EAE-804C-A54E0EDBADF4}" srcOrd="0" destOrd="0" presId="urn:microsoft.com/office/officeart/2005/8/layout/vList5"/>
    <dgm:cxn modelId="{CDE36E33-576D-4B61-BF0C-23F12AE6A9E5}" type="presOf" srcId="{3F45DCA7-0A8B-48EF-AF60-39BA019246FB}" destId="{9566A62C-AA9B-487D-87D2-BCCA62D4EB94}" srcOrd="0" destOrd="1" presId="urn:microsoft.com/office/officeart/2005/8/layout/vList5"/>
    <dgm:cxn modelId="{6E522C55-8717-4FEA-B641-4FB09684721F}" srcId="{63CB5474-4682-488F-A715-5F9B3046A665}" destId="{257E680C-3CCA-45B7-9E3E-4494081D515C}" srcOrd="0" destOrd="0" parTransId="{DC7EABC3-AD93-434A-8972-EA4EBA660A2A}" sibTransId="{270E26F2-7D25-4073-9187-ACC4967AE5DB}"/>
    <dgm:cxn modelId="{74D51049-AA81-4D60-B67E-2650325D954E}" type="presOf" srcId="{DF0AA3B7-86C6-44EC-A86B-537C48138389}" destId="{43C8ABAA-71FE-46B0-AD4B-F92591DBFA7F}" srcOrd="0" destOrd="0" presId="urn:microsoft.com/office/officeart/2005/8/layout/vList5"/>
    <dgm:cxn modelId="{D1729CF8-5D10-427D-A17F-A156EDDBE8FB}" type="presOf" srcId="{63CB5474-4682-488F-A715-5F9B3046A665}" destId="{D3BCF536-BB4D-4FF7-8F96-C6EA45CB2B3D}" srcOrd="0" destOrd="0" presId="urn:microsoft.com/office/officeart/2005/8/layout/vList5"/>
    <dgm:cxn modelId="{04953C28-AEEA-44E1-9503-A6C23352D5D1}" srcId="{D58A12D0-6769-4425-8A2F-7DC0DF4236D4}" destId="{3F45DCA7-0A8B-48EF-AF60-39BA019246FB}" srcOrd="1" destOrd="0" parTransId="{1C7D1C2A-CB34-4F90-85A2-7E9A8225D9EB}" sibTransId="{4B33CAFF-7FF3-4A73-B0E3-3158E9AB328A}"/>
    <dgm:cxn modelId="{986B28EA-6795-4D23-8C71-065E588B46D5}" type="presOf" srcId="{EC15AD74-1FEF-478D-ABF3-ECFCE6920D24}" destId="{9566A62C-AA9B-487D-87D2-BCCA62D4EB94}" srcOrd="0" destOrd="0" presId="urn:microsoft.com/office/officeart/2005/8/layout/vList5"/>
    <dgm:cxn modelId="{912043BD-CB74-4BB8-88B9-AE04A3868765}" srcId="{DF0AA3B7-86C6-44EC-A86B-537C48138389}" destId="{AE6B91FE-B171-44D4-836A-25DDF98A5521}" srcOrd="0" destOrd="0" parTransId="{0639BF6C-5360-442C-800A-E90218EE6A56}" sibTransId="{8F5135A1-3921-421E-BD06-1BEFD23DF1EC}"/>
    <dgm:cxn modelId="{636B9E8C-8F32-4920-8BA3-0A96DDAB6777}" type="presOf" srcId="{6529643A-772B-4E8C-9421-75E723F07B3D}" destId="{72CBC85B-44F4-422D-BE93-0620476DFD3A}" srcOrd="0" destOrd="0" presId="urn:microsoft.com/office/officeart/2005/8/layout/vList5"/>
    <dgm:cxn modelId="{06AD031B-7916-4572-87ED-6CBC1C76532A}" srcId="{63CB5474-4682-488F-A715-5F9B3046A665}" destId="{2CD2A9F4-FD52-4A51-AB93-6BFB1400550A}" srcOrd="1" destOrd="0" parTransId="{8EDD98BB-2639-4E6E-BCD5-056A591C3CA3}" sibTransId="{1CACE640-3E7E-4B24-B4B9-6FFCC57E3C19}"/>
    <dgm:cxn modelId="{88D0FCB2-1D09-4ED5-A2CC-7834F9856A39}" srcId="{D58A12D0-6769-4425-8A2F-7DC0DF4236D4}" destId="{EC15AD74-1FEF-478D-ABF3-ECFCE6920D24}" srcOrd="0" destOrd="0" parTransId="{623D7441-9DF6-4344-9E7C-A325825403D9}" sibTransId="{083ACD05-CBD3-403C-8513-DAB534A0CA19}"/>
    <dgm:cxn modelId="{E6450D6D-99A9-443A-AED7-A84681AAFCAB}" srcId="{6529643A-772B-4E8C-9421-75E723F07B3D}" destId="{63CB5474-4682-488F-A715-5F9B3046A665}" srcOrd="0" destOrd="0" parTransId="{1BC46C95-459D-46A4-9081-C9926819C850}" sibTransId="{04DE3628-0ED4-40A0-829B-92CA6CEE9C0A}"/>
    <dgm:cxn modelId="{D22065BE-5B07-48D6-AA0A-3ADFC7B121FB}" srcId="{6529643A-772B-4E8C-9421-75E723F07B3D}" destId="{DF0AA3B7-86C6-44EC-A86B-537C48138389}" srcOrd="2" destOrd="0" parTransId="{ED564D75-3136-4331-A682-6EB574A07B94}" sibTransId="{E9E38488-D779-48BE-8D34-5E6B7FA3AD75}"/>
    <dgm:cxn modelId="{E047DB7E-E68E-425E-B553-A546260F6482}" type="presOf" srcId="{D58A12D0-6769-4425-8A2F-7DC0DF4236D4}" destId="{8B6FAB24-45BB-4F4F-ADF0-53F05371678D}" srcOrd="0" destOrd="0" presId="urn:microsoft.com/office/officeart/2005/8/layout/vList5"/>
    <dgm:cxn modelId="{FB57E886-5635-4AAD-9FB8-82F948B02FB6}" type="presOf" srcId="{AE6B91FE-B171-44D4-836A-25DDF98A5521}" destId="{BF7621B6-2FC2-4D84-ABB2-C5AE5A593EA3}" srcOrd="0" destOrd="0" presId="urn:microsoft.com/office/officeart/2005/8/layout/vList5"/>
    <dgm:cxn modelId="{9ABF1621-BDAB-47D2-B94C-6B7D8929697F}" srcId="{6529643A-772B-4E8C-9421-75E723F07B3D}" destId="{D58A12D0-6769-4425-8A2F-7DC0DF4236D4}" srcOrd="1" destOrd="0" parTransId="{0D4FD845-2F50-416C-B941-04A1A1B7E928}" sibTransId="{C73F18AC-946A-4395-AABA-6DA7FFF688BF}"/>
    <dgm:cxn modelId="{03A347F0-4C98-49B1-9F3A-D82E0D802F96}" srcId="{DF0AA3B7-86C6-44EC-A86B-537C48138389}" destId="{C9A854A0-4C47-4078-B99E-ADB1CBA0033A}" srcOrd="1" destOrd="0" parTransId="{F1F3327C-138E-4902-9441-BA271A5AE945}" sibTransId="{EBF49110-E71A-4E3C-B03F-FB10F6BB4703}"/>
    <dgm:cxn modelId="{A7F75F12-1D02-4E57-AF5F-B31695D722C4}" type="presOf" srcId="{C9A854A0-4C47-4078-B99E-ADB1CBA0033A}" destId="{BF7621B6-2FC2-4D84-ABB2-C5AE5A593EA3}" srcOrd="0" destOrd="1" presId="urn:microsoft.com/office/officeart/2005/8/layout/vList5"/>
    <dgm:cxn modelId="{B6AC76E3-771B-483A-9AEC-565C96589334}" type="presOf" srcId="{2CD2A9F4-FD52-4A51-AB93-6BFB1400550A}" destId="{A6908EB6-4A3A-4EAE-804C-A54E0EDBADF4}" srcOrd="0" destOrd="1" presId="urn:microsoft.com/office/officeart/2005/8/layout/vList5"/>
    <dgm:cxn modelId="{6DCFF77D-4B97-49B2-8EC2-5CEBCF10722A}" type="presParOf" srcId="{72CBC85B-44F4-422D-BE93-0620476DFD3A}" destId="{E9E1B206-10B4-41EF-AA65-73E3B5E137EA}" srcOrd="0" destOrd="0" presId="urn:microsoft.com/office/officeart/2005/8/layout/vList5"/>
    <dgm:cxn modelId="{A6B4D55C-8828-4679-B0E6-58E4A449E539}" type="presParOf" srcId="{E9E1B206-10B4-41EF-AA65-73E3B5E137EA}" destId="{D3BCF536-BB4D-4FF7-8F96-C6EA45CB2B3D}" srcOrd="0" destOrd="0" presId="urn:microsoft.com/office/officeart/2005/8/layout/vList5"/>
    <dgm:cxn modelId="{2CBE46E2-0F0E-4551-9CC0-D62EA93F9115}" type="presParOf" srcId="{E9E1B206-10B4-41EF-AA65-73E3B5E137EA}" destId="{A6908EB6-4A3A-4EAE-804C-A54E0EDBADF4}" srcOrd="1" destOrd="0" presId="urn:microsoft.com/office/officeart/2005/8/layout/vList5"/>
    <dgm:cxn modelId="{C6F97DBF-D18C-4BC3-97AB-46DA21EA1324}" type="presParOf" srcId="{72CBC85B-44F4-422D-BE93-0620476DFD3A}" destId="{BDC30D1B-9466-4993-924C-F03F4C36FD97}" srcOrd="1" destOrd="0" presId="urn:microsoft.com/office/officeart/2005/8/layout/vList5"/>
    <dgm:cxn modelId="{7A34FEBC-C6DC-4D57-96C5-04A418481F32}" type="presParOf" srcId="{72CBC85B-44F4-422D-BE93-0620476DFD3A}" destId="{92CF2156-7951-43B6-9167-8C65082D4D0F}" srcOrd="2" destOrd="0" presId="urn:microsoft.com/office/officeart/2005/8/layout/vList5"/>
    <dgm:cxn modelId="{48FA6250-EF02-4354-B7F5-CD7BD00546C0}" type="presParOf" srcId="{92CF2156-7951-43B6-9167-8C65082D4D0F}" destId="{8B6FAB24-45BB-4F4F-ADF0-53F05371678D}" srcOrd="0" destOrd="0" presId="urn:microsoft.com/office/officeart/2005/8/layout/vList5"/>
    <dgm:cxn modelId="{50E0ECB4-74F0-488D-AFE6-D1487B1FEA8F}" type="presParOf" srcId="{92CF2156-7951-43B6-9167-8C65082D4D0F}" destId="{9566A62C-AA9B-487D-87D2-BCCA62D4EB94}" srcOrd="1" destOrd="0" presId="urn:microsoft.com/office/officeart/2005/8/layout/vList5"/>
    <dgm:cxn modelId="{E331E91E-8973-4D53-A6E6-91669BA32583}" type="presParOf" srcId="{72CBC85B-44F4-422D-BE93-0620476DFD3A}" destId="{089DC3ED-20FD-4084-9824-1DA5C056D547}" srcOrd="3" destOrd="0" presId="urn:microsoft.com/office/officeart/2005/8/layout/vList5"/>
    <dgm:cxn modelId="{691BCCE7-8588-4D1A-99F2-007C96A946AA}" type="presParOf" srcId="{72CBC85B-44F4-422D-BE93-0620476DFD3A}" destId="{0D1E9A35-030B-4D04-9A6C-C9B32FFDA609}" srcOrd="4" destOrd="0" presId="urn:microsoft.com/office/officeart/2005/8/layout/vList5"/>
    <dgm:cxn modelId="{38A4B4D0-8605-47F2-84E4-16FE32065C63}" type="presParOf" srcId="{0D1E9A35-030B-4D04-9A6C-C9B32FFDA609}" destId="{43C8ABAA-71FE-46B0-AD4B-F92591DBFA7F}" srcOrd="0" destOrd="0" presId="urn:microsoft.com/office/officeart/2005/8/layout/vList5"/>
    <dgm:cxn modelId="{3DBD542C-70C9-404B-AF41-63F37E5342CA}" type="presParOf" srcId="{0D1E9A35-030B-4D04-9A6C-C9B32FFDA609}" destId="{BF7621B6-2FC2-4D84-ABB2-C5AE5A593E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55231-D822-45A1-BEFF-74041E730087}">
      <dsp:nvSpPr>
        <dsp:cNvPr id="0" name=""/>
        <dsp:cNvSpPr/>
      </dsp:nvSpPr>
      <dsp:spPr>
        <a:xfrm>
          <a:off x="616444" y="0"/>
          <a:ext cx="6986367" cy="452596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6664C1-1A44-4588-BF4E-D2BE554F4B45}">
      <dsp:nvSpPr>
        <dsp:cNvPr id="0" name=""/>
        <dsp:cNvSpPr/>
      </dsp:nvSpPr>
      <dsp:spPr>
        <a:xfrm>
          <a:off x="53237" y="1357788"/>
          <a:ext cx="1738194" cy="181038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kumimoji="1" lang="ja-JP" altLang="en-US" sz="4600" kern="1200" dirty="0" smtClean="0"/>
            <a:t>理論</a:t>
          </a:r>
          <a:endParaRPr kumimoji="1" lang="ja-JP" altLang="en-US" sz="4600" kern="1200" dirty="0"/>
        </a:p>
      </dsp:txBody>
      <dsp:txXfrm>
        <a:off x="138089" y="1442640"/>
        <a:ext cx="1568490" cy="1640680"/>
      </dsp:txXfrm>
    </dsp:sp>
    <dsp:sp modelId="{CCD0DF80-ADCD-489C-8B35-7CE9C25A0A20}">
      <dsp:nvSpPr>
        <dsp:cNvPr id="0" name=""/>
        <dsp:cNvSpPr/>
      </dsp:nvSpPr>
      <dsp:spPr>
        <a:xfrm>
          <a:off x="2182729" y="1357788"/>
          <a:ext cx="1802746" cy="181038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kumimoji="1" lang="ja-JP" altLang="en-US" sz="4600" kern="1200" dirty="0" smtClean="0"/>
            <a:t>モデル</a:t>
          </a:r>
          <a:endParaRPr kumimoji="1" lang="ja-JP" altLang="en-US" sz="4600" kern="1200" dirty="0"/>
        </a:p>
      </dsp:txBody>
      <dsp:txXfrm>
        <a:off x="2270732" y="1445791"/>
        <a:ext cx="1626740" cy="1634378"/>
      </dsp:txXfrm>
    </dsp:sp>
    <dsp:sp modelId="{B7EB494F-4ADB-491D-AFAF-303ACAE759E2}">
      <dsp:nvSpPr>
        <dsp:cNvPr id="0" name=""/>
        <dsp:cNvSpPr/>
      </dsp:nvSpPr>
      <dsp:spPr>
        <a:xfrm>
          <a:off x="4376773" y="1357788"/>
          <a:ext cx="1719543" cy="181038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kumimoji="1" lang="ja-JP" altLang="en-US" sz="4600" kern="1200" dirty="0" smtClean="0"/>
            <a:t>作業　仮説</a:t>
          </a:r>
          <a:endParaRPr kumimoji="1" lang="ja-JP" altLang="en-US" sz="4600" kern="1200" dirty="0"/>
        </a:p>
      </dsp:txBody>
      <dsp:txXfrm>
        <a:off x="4460714" y="1441729"/>
        <a:ext cx="1551661" cy="1642502"/>
      </dsp:txXfrm>
    </dsp:sp>
    <dsp:sp modelId="{A122DD75-AEEE-458F-B0E8-345AF68FDC15}">
      <dsp:nvSpPr>
        <dsp:cNvPr id="0" name=""/>
        <dsp:cNvSpPr/>
      </dsp:nvSpPr>
      <dsp:spPr>
        <a:xfrm>
          <a:off x="6487614" y="1357788"/>
          <a:ext cx="1678404" cy="1810384"/>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kumimoji="1" lang="ja-JP" altLang="en-US" sz="4600" kern="1200" dirty="0" smtClean="0"/>
            <a:t>検証</a:t>
          </a:r>
          <a:endParaRPr kumimoji="1" lang="ja-JP" altLang="en-US" sz="4600" kern="1200" dirty="0"/>
        </a:p>
      </dsp:txBody>
      <dsp:txXfrm>
        <a:off x="6569547" y="1439721"/>
        <a:ext cx="1514538" cy="16465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08EB6-4A3A-4EAE-804C-A54E0EDBADF4}">
      <dsp:nvSpPr>
        <dsp:cNvPr id="0" name=""/>
        <dsp:cNvSpPr/>
      </dsp:nvSpPr>
      <dsp:spPr>
        <a:xfrm rot="5400000">
          <a:off x="4643256" y="-1894694"/>
          <a:ext cx="1473728" cy="526694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kumimoji="1" lang="ja-JP" altLang="en-US" sz="2200" kern="1200" dirty="0" smtClean="0"/>
            <a:t>より一般的な因果関係についての言説</a:t>
          </a:r>
          <a:endParaRPr kumimoji="1" lang="ja-JP" altLang="en-US" sz="2200" kern="1200" dirty="0"/>
        </a:p>
        <a:p>
          <a:pPr marL="228600" lvl="1" indent="-228600" algn="l" defTabSz="977900">
            <a:lnSpc>
              <a:spcPct val="90000"/>
            </a:lnSpc>
            <a:spcBef>
              <a:spcPct val="0"/>
            </a:spcBef>
            <a:spcAft>
              <a:spcPct val="15000"/>
            </a:spcAft>
            <a:buChar char="••"/>
          </a:pPr>
          <a:r>
            <a:rPr kumimoji="1" lang="ja-JP" altLang="en-US" sz="2200" kern="1200" dirty="0" smtClean="0"/>
            <a:t>分析の際の前提条件のようなもの</a:t>
          </a:r>
          <a:endParaRPr kumimoji="1" lang="ja-JP" altLang="en-US" sz="2200" kern="1200" dirty="0"/>
        </a:p>
      </dsp:txBody>
      <dsp:txXfrm rot="-5400000">
        <a:off x="2746649" y="73854"/>
        <a:ext cx="5195003" cy="1329846"/>
      </dsp:txXfrm>
    </dsp:sp>
    <dsp:sp modelId="{D3BCF536-BB4D-4FF7-8F96-C6EA45CB2B3D}">
      <dsp:nvSpPr>
        <dsp:cNvPr id="0" name=""/>
        <dsp:cNvSpPr/>
      </dsp:nvSpPr>
      <dsp:spPr>
        <a:xfrm>
          <a:off x="216007" y="46189"/>
          <a:ext cx="2530641" cy="138517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kumimoji="1" lang="ja-JP" altLang="en-US" sz="4200" kern="1200" dirty="0" smtClean="0"/>
            <a:t>理論</a:t>
          </a:r>
          <a:endParaRPr kumimoji="1" lang="ja-JP" altLang="en-US" sz="4200" kern="1200" dirty="0"/>
        </a:p>
      </dsp:txBody>
      <dsp:txXfrm>
        <a:off x="283626" y="113808"/>
        <a:ext cx="2395403" cy="1249937"/>
      </dsp:txXfrm>
    </dsp:sp>
    <dsp:sp modelId="{9566A62C-AA9B-487D-87D2-BCCA62D4EB94}">
      <dsp:nvSpPr>
        <dsp:cNvPr id="0" name=""/>
        <dsp:cNvSpPr/>
      </dsp:nvSpPr>
      <dsp:spPr>
        <a:xfrm rot="5400000">
          <a:off x="4643256" y="-328857"/>
          <a:ext cx="1473728" cy="526694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kumimoji="1" lang="ja-JP" altLang="en-US" sz="2200" kern="1200" dirty="0" smtClean="0"/>
            <a:t>個別の現象を説明するための分析道具</a:t>
          </a:r>
          <a:endParaRPr kumimoji="1" lang="ja-JP" altLang="en-US" sz="2200" kern="1200" dirty="0"/>
        </a:p>
        <a:p>
          <a:pPr marL="228600" lvl="1" indent="-228600" algn="l" defTabSz="977900">
            <a:lnSpc>
              <a:spcPct val="90000"/>
            </a:lnSpc>
            <a:spcBef>
              <a:spcPct val="0"/>
            </a:spcBef>
            <a:spcAft>
              <a:spcPct val="15000"/>
            </a:spcAft>
            <a:buChar char="••"/>
          </a:pPr>
          <a:r>
            <a:rPr kumimoji="1" lang="ja-JP" altLang="en-US" sz="2200" kern="1200" dirty="0" smtClean="0"/>
            <a:t>具体的な独立変数と従属変数のセット</a:t>
          </a:r>
          <a:endParaRPr kumimoji="1" lang="ja-JP" altLang="en-US" sz="2200" kern="1200" dirty="0"/>
        </a:p>
      </dsp:txBody>
      <dsp:txXfrm rot="-5400000">
        <a:off x="2746649" y="1639691"/>
        <a:ext cx="5195003" cy="1329846"/>
      </dsp:txXfrm>
    </dsp:sp>
    <dsp:sp modelId="{8B6FAB24-45BB-4F4F-ADF0-53F05371678D}">
      <dsp:nvSpPr>
        <dsp:cNvPr id="0" name=""/>
        <dsp:cNvSpPr/>
      </dsp:nvSpPr>
      <dsp:spPr>
        <a:xfrm>
          <a:off x="216007" y="1574474"/>
          <a:ext cx="2530641" cy="14602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kumimoji="1" lang="ja-JP" altLang="en-US" sz="4200" kern="1200" dirty="0" smtClean="0"/>
            <a:t>モデル</a:t>
          </a:r>
          <a:endParaRPr kumimoji="1" lang="ja-JP" altLang="en-US" sz="4200" kern="1200" dirty="0"/>
        </a:p>
      </dsp:txBody>
      <dsp:txXfrm>
        <a:off x="287292" y="1645759"/>
        <a:ext cx="2388071" cy="1317710"/>
      </dsp:txXfrm>
    </dsp:sp>
    <dsp:sp modelId="{BF7621B6-2FC2-4D84-ABB2-C5AE5A593EA3}">
      <dsp:nvSpPr>
        <dsp:cNvPr id="0" name=""/>
        <dsp:cNvSpPr/>
      </dsp:nvSpPr>
      <dsp:spPr>
        <a:xfrm rot="5400000">
          <a:off x="4643256" y="1238443"/>
          <a:ext cx="1473728" cy="526694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kumimoji="1" lang="ja-JP" altLang="en-US" sz="2200" kern="1200" dirty="0" smtClean="0"/>
            <a:t>モデルが正しいときに成り立つこと</a:t>
          </a:r>
          <a:endParaRPr kumimoji="1" lang="ja-JP" altLang="en-US" sz="2200" kern="1200" dirty="0"/>
        </a:p>
        <a:p>
          <a:pPr marL="228600" lvl="1" indent="-228600" algn="l" defTabSz="977900">
            <a:lnSpc>
              <a:spcPct val="90000"/>
            </a:lnSpc>
            <a:spcBef>
              <a:spcPct val="0"/>
            </a:spcBef>
            <a:spcAft>
              <a:spcPct val="15000"/>
            </a:spcAft>
            <a:buChar char="••"/>
          </a:pPr>
          <a:r>
            <a:rPr kumimoji="1" lang="ja-JP" altLang="en-US" sz="2200" kern="1200" dirty="0" smtClean="0"/>
            <a:t>観察可能⇒数量的に検証可能</a:t>
          </a:r>
          <a:endParaRPr kumimoji="1" lang="ja-JP" altLang="en-US" sz="2200" kern="1200" dirty="0"/>
        </a:p>
      </dsp:txBody>
      <dsp:txXfrm rot="-5400000">
        <a:off x="2746649" y="3206992"/>
        <a:ext cx="5195003" cy="1329846"/>
      </dsp:txXfrm>
    </dsp:sp>
    <dsp:sp modelId="{43C8ABAA-71FE-46B0-AD4B-F92591DBFA7F}">
      <dsp:nvSpPr>
        <dsp:cNvPr id="0" name=""/>
        <dsp:cNvSpPr/>
      </dsp:nvSpPr>
      <dsp:spPr>
        <a:xfrm>
          <a:off x="216007" y="3133586"/>
          <a:ext cx="2530641" cy="147665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kumimoji="1" lang="ja-JP" altLang="en-US" sz="4200" kern="1200" dirty="0" smtClean="0"/>
            <a:t>作業仮説</a:t>
          </a:r>
          <a:endParaRPr kumimoji="1" lang="ja-JP" altLang="en-US" sz="4200" kern="1200" dirty="0"/>
        </a:p>
      </dsp:txBody>
      <dsp:txXfrm>
        <a:off x="288091" y="3205670"/>
        <a:ext cx="2386473" cy="133248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C90173-68F2-C24E-B92B-BFFDB98EEEC8}" type="datetimeFigureOut">
              <a:rPr kumimoji="1" lang="ja-JP" altLang="en-US" smtClean="0"/>
              <a:t>2014/09/14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A4642F-B5EA-7846-B2E0-00FF1BE51C49}" type="slidenum">
              <a:rPr kumimoji="1" lang="ja-JP" altLang="en-US" smtClean="0"/>
              <a:t>‹#›</a:t>
            </a:fld>
            <a:endParaRPr kumimoji="1" lang="ja-JP" altLang="en-US"/>
          </a:p>
        </p:txBody>
      </p:sp>
    </p:spTree>
    <p:extLst>
      <p:ext uri="{BB962C8B-B14F-4D97-AF65-F5344CB8AC3E}">
        <p14:creationId xmlns:p14="http://schemas.microsoft.com/office/powerpoint/2010/main" val="2040518369"/>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a:t>
            </a:fld>
            <a:endParaRPr kumimoji="1" lang="ja-JP" altLang="en-US"/>
          </a:p>
        </p:txBody>
      </p:sp>
    </p:spTree>
    <p:extLst>
      <p:ext uri="{BB962C8B-B14F-4D97-AF65-F5344CB8AC3E}">
        <p14:creationId xmlns:p14="http://schemas.microsoft.com/office/powerpoint/2010/main" val="3063389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10</a:t>
            </a:fld>
            <a:endParaRPr kumimoji="1" lang="ja-JP" altLang="en-US"/>
          </a:p>
        </p:txBody>
      </p:sp>
    </p:spTree>
    <p:extLst>
      <p:ext uri="{BB962C8B-B14F-4D97-AF65-F5344CB8AC3E}">
        <p14:creationId xmlns:p14="http://schemas.microsoft.com/office/powerpoint/2010/main" val="2594823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11</a:t>
            </a:fld>
            <a:endParaRPr kumimoji="1" lang="ja-JP" altLang="en-US"/>
          </a:p>
        </p:txBody>
      </p:sp>
    </p:spTree>
    <p:extLst>
      <p:ext uri="{BB962C8B-B14F-4D97-AF65-F5344CB8AC3E}">
        <p14:creationId xmlns:p14="http://schemas.microsoft.com/office/powerpoint/2010/main" val="3500611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12</a:t>
            </a:fld>
            <a:endParaRPr kumimoji="1" lang="ja-JP" altLang="en-US"/>
          </a:p>
        </p:txBody>
      </p:sp>
    </p:spTree>
    <p:extLst>
      <p:ext uri="{BB962C8B-B14F-4D97-AF65-F5344CB8AC3E}">
        <p14:creationId xmlns:p14="http://schemas.microsoft.com/office/powerpoint/2010/main" val="2509352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13</a:t>
            </a:fld>
            <a:endParaRPr kumimoji="1" lang="ja-JP" altLang="en-US"/>
          </a:p>
        </p:txBody>
      </p:sp>
    </p:spTree>
    <p:extLst>
      <p:ext uri="{BB962C8B-B14F-4D97-AF65-F5344CB8AC3E}">
        <p14:creationId xmlns:p14="http://schemas.microsoft.com/office/powerpoint/2010/main" val="2201541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14</a:t>
            </a:fld>
            <a:endParaRPr kumimoji="1" lang="ja-JP" altLang="en-US"/>
          </a:p>
        </p:txBody>
      </p:sp>
    </p:spTree>
    <p:extLst>
      <p:ext uri="{BB962C8B-B14F-4D97-AF65-F5344CB8AC3E}">
        <p14:creationId xmlns:p14="http://schemas.microsoft.com/office/powerpoint/2010/main" val="3186644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15</a:t>
            </a:fld>
            <a:endParaRPr kumimoji="1" lang="ja-JP" altLang="en-US"/>
          </a:p>
        </p:txBody>
      </p:sp>
    </p:spTree>
    <p:extLst>
      <p:ext uri="{BB962C8B-B14F-4D97-AF65-F5344CB8AC3E}">
        <p14:creationId xmlns:p14="http://schemas.microsoft.com/office/powerpoint/2010/main" val="1861037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16</a:t>
            </a:fld>
            <a:endParaRPr kumimoji="1" lang="ja-JP" altLang="en-US"/>
          </a:p>
        </p:txBody>
      </p:sp>
    </p:spTree>
    <p:extLst>
      <p:ext uri="{BB962C8B-B14F-4D97-AF65-F5344CB8AC3E}">
        <p14:creationId xmlns:p14="http://schemas.microsoft.com/office/powerpoint/2010/main" val="739179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17</a:t>
            </a:fld>
            <a:endParaRPr kumimoji="1" lang="ja-JP" altLang="en-US"/>
          </a:p>
        </p:txBody>
      </p:sp>
    </p:spTree>
    <p:extLst>
      <p:ext uri="{BB962C8B-B14F-4D97-AF65-F5344CB8AC3E}">
        <p14:creationId xmlns:p14="http://schemas.microsoft.com/office/powerpoint/2010/main" val="1553624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18</a:t>
            </a:fld>
            <a:endParaRPr kumimoji="1" lang="ja-JP" altLang="en-US"/>
          </a:p>
        </p:txBody>
      </p:sp>
    </p:spTree>
    <p:extLst>
      <p:ext uri="{BB962C8B-B14F-4D97-AF65-F5344CB8AC3E}">
        <p14:creationId xmlns:p14="http://schemas.microsoft.com/office/powerpoint/2010/main" val="4018395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19</a:t>
            </a:fld>
            <a:endParaRPr kumimoji="1" lang="ja-JP" altLang="en-US"/>
          </a:p>
        </p:txBody>
      </p:sp>
    </p:spTree>
    <p:extLst>
      <p:ext uri="{BB962C8B-B14F-4D97-AF65-F5344CB8AC3E}">
        <p14:creationId xmlns:p14="http://schemas.microsoft.com/office/powerpoint/2010/main" val="1972026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a:t>
            </a:fld>
            <a:endParaRPr kumimoji="1" lang="ja-JP" altLang="en-US"/>
          </a:p>
        </p:txBody>
      </p:sp>
    </p:spTree>
    <p:extLst>
      <p:ext uri="{BB962C8B-B14F-4D97-AF65-F5344CB8AC3E}">
        <p14:creationId xmlns:p14="http://schemas.microsoft.com/office/powerpoint/2010/main" val="26751834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20</a:t>
            </a:fld>
            <a:endParaRPr kumimoji="1" lang="ja-JP" altLang="en-US"/>
          </a:p>
        </p:txBody>
      </p:sp>
    </p:spTree>
    <p:extLst>
      <p:ext uri="{BB962C8B-B14F-4D97-AF65-F5344CB8AC3E}">
        <p14:creationId xmlns:p14="http://schemas.microsoft.com/office/powerpoint/2010/main" val="1490452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21</a:t>
            </a:fld>
            <a:endParaRPr kumimoji="1" lang="ja-JP" altLang="en-US"/>
          </a:p>
        </p:txBody>
      </p:sp>
    </p:spTree>
    <p:extLst>
      <p:ext uri="{BB962C8B-B14F-4D97-AF65-F5344CB8AC3E}">
        <p14:creationId xmlns:p14="http://schemas.microsoft.com/office/powerpoint/2010/main" val="3627470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22</a:t>
            </a:fld>
            <a:endParaRPr kumimoji="1" lang="ja-JP" altLang="en-US"/>
          </a:p>
        </p:txBody>
      </p:sp>
    </p:spTree>
    <p:extLst>
      <p:ext uri="{BB962C8B-B14F-4D97-AF65-F5344CB8AC3E}">
        <p14:creationId xmlns:p14="http://schemas.microsoft.com/office/powerpoint/2010/main" val="695347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23</a:t>
            </a:fld>
            <a:endParaRPr kumimoji="1" lang="ja-JP" altLang="en-US"/>
          </a:p>
        </p:txBody>
      </p:sp>
    </p:spTree>
    <p:extLst>
      <p:ext uri="{BB962C8B-B14F-4D97-AF65-F5344CB8AC3E}">
        <p14:creationId xmlns:p14="http://schemas.microsoft.com/office/powerpoint/2010/main" val="3022801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24</a:t>
            </a:fld>
            <a:endParaRPr kumimoji="1" lang="ja-JP" altLang="en-US"/>
          </a:p>
        </p:txBody>
      </p:sp>
    </p:spTree>
    <p:extLst>
      <p:ext uri="{BB962C8B-B14F-4D97-AF65-F5344CB8AC3E}">
        <p14:creationId xmlns:p14="http://schemas.microsoft.com/office/powerpoint/2010/main" val="42088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25</a:t>
            </a:fld>
            <a:endParaRPr kumimoji="1" lang="ja-JP" altLang="en-US"/>
          </a:p>
        </p:txBody>
      </p:sp>
    </p:spTree>
    <p:extLst>
      <p:ext uri="{BB962C8B-B14F-4D97-AF65-F5344CB8AC3E}">
        <p14:creationId xmlns:p14="http://schemas.microsoft.com/office/powerpoint/2010/main" val="23517971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26</a:t>
            </a:fld>
            <a:endParaRPr kumimoji="1" lang="ja-JP" altLang="en-US"/>
          </a:p>
        </p:txBody>
      </p:sp>
    </p:spTree>
    <p:extLst>
      <p:ext uri="{BB962C8B-B14F-4D97-AF65-F5344CB8AC3E}">
        <p14:creationId xmlns:p14="http://schemas.microsoft.com/office/powerpoint/2010/main" val="42317412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27</a:t>
            </a:fld>
            <a:endParaRPr kumimoji="1" lang="ja-JP" altLang="en-US"/>
          </a:p>
        </p:txBody>
      </p:sp>
    </p:spTree>
    <p:extLst>
      <p:ext uri="{BB962C8B-B14F-4D97-AF65-F5344CB8AC3E}">
        <p14:creationId xmlns:p14="http://schemas.microsoft.com/office/powerpoint/2010/main" val="3405536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28</a:t>
            </a:fld>
            <a:endParaRPr kumimoji="1" lang="ja-JP" altLang="en-US"/>
          </a:p>
        </p:txBody>
      </p:sp>
    </p:spTree>
    <p:extLst>
      <p:ext uri="{BB962C8B-B14F-4D97-AF65-F5344CB8AC3E}">
        <p14:creationId xmlns:p14="http://schemas.microsoft.com/office/powerpoint/2010/main" val="24479831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29</a:t>
            </a:fld>
            <a:endParaRPr kumimoji="1" lang="ja-JP" altLang="en-US"/>
          </a:p>
        </p:txBody>
      </p:sp>
    </p:spTree>
    <p:extLst>
      <p:ext uri="{BB962C8B-B14F-4D97-AF65-F5344CB8AC3E}">
        <p14:creationId xmlns:p14="http://schemas.microsoft.com/office/powerpoint/2010/main" val="103021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3</a:t>
            </a:fld>
            <a:endParaRPr kumimoji="1" lang="ja-JP" altLang="en-US"/>
          </a:p>
        </p:txBody>
      </p:sp>
    </p:spTree>
    <p:extLst>
      <p:ext uri="{BB962C8B-B14F-4D97-AF65-F5344CB8AC3E}">
        <p14:creationId xmlns:p14="http://schemas.microsoft.com/office/powerpoint/2010/main" val="18671623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30</a:t>
            </a:fld>
            <a:endParaRPr kumimoji="1" lang="ja-JP" altLang="en-US"/>
          </a:p>
        </p:txBody>
      </p:sp>
    </p:spTree>
    <p:extLst>
      <p:ext uri="{BB962C8B-B14F-4D97-AF65-F5344CB8AC3E}">
        <p14:creationId xmlns:p14="http://schemas.microsoft.com/office/powerpoint/2010/main" val="23968164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31</a:t>
            </a:fld>
            <a:endParaRPr kumimoji="1" lang="ja-JP" altLang="en-US"/>
          </a:p>
        </p:txBody>
      </p:sp>
    </p:spTree>
    <p:extLst>
      <p:ext uri="{BB962C8B-B14F-4D97-AF65-F5344CB8AC3E}">
        <p14:creationId xmlns:p14="http://schemas.microsoft.com/office/powerpoint/2010/main" val="37898297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32</a:t>
            </a:fld>
            <a:endParaRPr kumimoji="1" lang="ja-JP" altLang="en-US"/>
          </a:p>
        </p:txBody>
      </p:sp>
    </p:spTree>
    <p:extLst>
      <p:ext uri="{BB962C8B-B14F-4D97-AF65-F5344CB8AC3E}">
        <p14:creationId xmlns:p14="http://schemas.microsoft.com/office/powerpoint/2010/main" val="3575252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4</a:t>
            </a:fld>
            <a:endParaRPr kumimoji="1" lang="ja-JP" altLang="en-US"/>
          </a:p>
        </p:txBody>
      </p:sp>
    </p:spTree>
    <p:extLst>
      <p:ext uri="{BB962C8B-B14F-4D97-AF65-F5344CB8AC3E}">
        <p14:creationId xmlns:p14="http://schemas.microsoft.com/office/powerpoint/2010/main" val="1197569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5</a:t>
            </a:fld>
            <a:endParaRPr kumimoji="1" lang="ja-JP" altLang="en-US"/>
          </a:p>
        </p:txBody>
      </p:sp>
    </p:spTree>
    <p:extLst>
      <p:ext uri="{BB962C8B-B14F-4D97-AF65-F5344CB8AC3E}">
        <p14:creationId xmlns:p14="http://schemas.microsoft.com/office/powerpoint/2010/main" val="4524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6</a:t>
            </a:fld>
            <a:endParaRPr kumimoji="1" lang="ja-JP" altLang="en-US"/>
          </a:p>
        </p:txBody>
      </p:sp>
    </p:spTree>
    <p:extLst>
      <p:ext uri="{BB962C8B-B14F-4D97-AF65-F5344CB8AC3E}">
        <p14:creationId xmlns:p14="http://schemas.microsoft.com/office/powerpoint/2010/main" val="1157550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7</a:t>
            </a:fld>
            <a:endParaRPr kumimoji="1" lang="ja-JP" altLang="en-US"/>
          </a:p>
        </p:txBody>
      </p:sp>
    </p:spTree>
    <p:extLst>
      <p:ext uri="{BB962C8B-B14F-4D97-AF65-F5344CB8AC3E}">
        <p14:creationId xmlns:p14="http://schemas.microsoft.com/office/powerpoint/2010/main" val="3729110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8</a:t>
            </a:fld>
            <a:endParaRPr kumimoji="1" lang="ja-JP" altLang="en-US"/>
          </a:p>
        </p:txBody>
      </p:sp>
    </p:spTree>
    <p:extLst>
      <p:ext uri="{BB962C8B-B14F-4D97-AF65-F5344CB8AC3E}">
        <p14:creationId xmlns:p14="http://schemas.microsoft.com/office/powerpoint/2010/main" val="1580495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A4642F-B5EA-7846-B2E0-00FF1BE51C49}" type="slidenum">
              <a:rPr kumimoji="1" lang="ja-JP" altLang="en-US" smtClean="0"/>
              <a:t>9</a:t>
            </a:fld>
            <a:endParaRPr kumimoji="1" lang="ja-JP" altLang="en-US"/>
          </a:p>
        </p:txBody>
      </p:sp>
    </p:spTree>
    <p:extLst>
      <p:ext uri="{BB962C8B-B14F-4D97-AF65-F5344CB8AC3E}">
        <p14:creationId xmlns:p14="http://schemas.microsoft.com/office/powerpoint/2010/main" val="3944427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89D40188-21FA-4867-8FD6-00E194923B63}" type="datetimeFigureOut">
              <a:rPr kumimoji="1" lang="ja-JP" altLang="en-US" smtClean="0"/>
              <a:t>2014/09/14</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9DC7CAD7-8603-4F46-AE21-BDF34D985BA9}"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89D40188-21FA-4867-8FD6-00E194923B63}" type="datetimeFigureOut">
              <a:rPr kumimoji="1" lang="ja-JP" altLang="en-US" smtClean="0"/>
              <a:t>2014/09/14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DC7CAD7-8603-4F46-AE21-BDF34D985BA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89D40188-21FA-4867-8FD6-00E194923B63}" type="datetimeFigureOut">
              <a:rPr kumimoji="1" lang="ja-JP" altLang="en-US" smtClean="0"/>
              <a:t>2014/09/14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DC7CAD7-8603-4F46-AE21-BDF34D985BA9}"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89D40188-21FA-4867-8FD6-00E194923B63}" type="datetimeFigureOut">
              <a:rPr kumimoji="1" lang="ja-JP" altLang="en-US" smtClean="0"/>
              <a:t>2014/09/14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DC7CAD7-8603-4F46-AE21-BDF34D985BA9}"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89D40188-21FA-4867-8FD6-00E194923B63}" type="datetimeFigureOut">
              <a:rPr kumimoji="1" lang="ja-JP" altLang="en-US" smtClean="0"/>
              <a:t>2014/09/14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9DC7CAD7-8603-4F46-AE21-BDF34D985BA9}"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89D40188-21FA-4867-8FD6-00E194923B63}" type="datetimeFigureOut">
              <a:rPr kumimoji="1" lang="ja-JP" altLang="en-US" smtClean="0"/>
              <a:t>2014/09/14</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9DC7CAD7-8603-4F46-AE21-BDF34D985BA9}"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89D40188-21FA-4867-8FD6-00E194923B63}" type="datetimeFigureOut">
              <a:rPr kumimoji="1" lang="ja-JP" altLang="en-US" smtClean="0"/>
              <a:t>2014/09/14</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9DC7CAD7-8603-4F46-AE21-BDF34D985BA9}"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89D40188-21FA-4867-8FD6-00E194923B63}" type="datetimeFigureOut">
              <a:rPr kumimoji="1" lang="ja-JP" altLang="en-US" smtClean="0"/>
              <a:t>2014/09/14</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9DC7CAD7-8603-4F46-AE21-BDF34D985BA9}"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89D40188-21FA-4867-8FD6-00E194923B63}" type="datetimeFigureOut">
              <a:rPr kumimoji="1" lang="ja-JP" altLang="en-US" smtClean="0"/>
              <a:t>2014/09/14</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9DC7CAD7-8603-4F46-AE21-BDF34D985BA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89D40188-21FA-4867-8FD6-00E194923B63}" type="datetimeFigureOut">
              <a:rPr kumimoji="1" lang="ja-JP" altLang="en-US" smtClean="0"/>
              <a:t>2014/09/14</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9DC7CAD7-8603-4F46-AE21-BDF34D985BA9}"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89D40188-21FA-4867-8FD6-00E194923B63}" type="datetimeFigureOut">
              <a:rPr kumimoji="1" lang="ja-JP" altLang="en-US" smtClean="0"/>
              <a:t>2014/09/14</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9DC7CAD7-8603-4F46-AE21-BDF34D985BA9}"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dirty="0" smtClean="0"/>
              <a:t>マスター タイトルの書式設定</a:t>
            </a:r>
            <a:endParaRPr kumimoji="0" lang="en-US" dirty="0"/>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dirty="0" smtClean="0"/>
              <a:t>マスター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9D40188-21FA-4867-8FD6-00E194923B63}" type="datetimeFigureOut">
              <a:rPr kumimoji="1" lang="ja-JP" altLang="en-US" smtClean="0"/>
              <a:t>2014/09/14</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DC7CAD7-8603-4F46-AE21-BDF34D985BA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solidFill>
                  <a:schemeClr val="accent1"/>
                </a:solidFill>
                <a:effectLst/>
              </a:rPr>
              <a:t>学問的</a:t>
            </a:r>
            <a:r>
              <a:rPr kumimoji="1" lang="ja-JP" altLang="en-US" dirty="0" smtClean="0">
                <a:solidFill>
                  <a:schemeClr val="accent1"/>
                </a:solidFill>
                <a:effectLst/>
              </a:rPr>
              <a:t>方法</a:t>
            </a:r>
            <a:r>
              <a:rPr kumimoji="1" lang="ja-JP" altLang="en-US" dirty="0" smtClean="0">
                <a:solidFill>
                  <a:schemeClr val="accent1"/>
                </a:solidFill>
                <a:effectLst/>
              </a:rPr>
              <a:t>論とは</a:t>
            </a:r>
            <a:endParaRPr kumimoji="1" lang="ja-JP" altLang="en-US" dirty="0">
              <a:solidFill>
                <a:schemeClr val="accent1"/>
              </a:solidFill>
              <a:effectLst/>
            </a:endParaRPr>
          </a:p>
        </p:txBody>
      </p:sp>
      <p:sp>
        <p:nvSpPr>
          <p:cNvPr id="3" name="サブタイトル 2"/>
          <p:cNvSpPr>
            <a:spLocks noGrp="1"/>
          </p:cNvSpPr>
          <p:nvPr>
            <p:ph type="subTitle" idx="1"/>
          </p:nvPr>
        </p:nvSpPr>
        <p:spPr/>
        <p:txBody>
          <a:bodyPr>
            <a:normAutofit/>
          </a:bodyPr>
          <a:lstStyle/>
          <a:p>
            <a:r>
              <a:rPr lang="ja-JP" altLang="en-US" dirty="0" smtClean="0"/>
              <a:t>文責</a:t>
            </a:r>
            <a:r>
              <a:rPr kumimoji="1" lang="ja-JP" altLang="en-US" dirty="0" smtClean="0"/>
              <a:t>：研究幹事</a:t>
            </a:r>
            <a:endParaRPr lang="en-US" altLang="ja-JP" dirty="0" smtClean="0"/>
          </a:p>
        </p:txBody>
      </p:sp>
      <p:sp>
        <p:nvSpPr>
          <p:cNvPr id="4" name="テキスト ボックス 3"/>
          <p:cNvSpPr txBox="1"/>
          <p:nvPr/>
        </p:nvSpPr>
        <p:spPr>
          <a:xfrm>
            <a:off x="1338230" y="628110"/>
            <a:ext cx="2492990" cy="369332"/>
          </a:xfrm>
          <a:prstGeom prst="rect">
            <a:avLst/>
          </a:prstGeom>
          <a:noFill/>
        </p:spPr>
        <p:txBody>
          <a:bodyPr wrap="none" rtlCol="0">
            <a:spAutoFit/>
          </a:bodyPr>
          <a:lstStyle/>
          <a:p>
            <a:r>
              <a:rPr kumimoji="1" lang="ja-JP" altLang="en-US" dirty="0" smtClean="0"/>
              <a:t>研究会議</a:t>
            </a:r>
            <a:r>
              <a:rPr lang="ja-JP" altLang="en-US" dirty="0" smtClean="0"/>
              <a:t>レジュメ</a:t>
            </a:r>
            <a:r>
              <a:rPr kumimoji="1" lang="ja-JP" altLang="en-US" dirty="0" smtClean="0"/>
              <a:t>補足</a:t>
            </a:r>
            <a:endParaRPr kumimoji="1" lang="ja-JP" altLang="en-US" dirty="0"/>
          </a:p>
        </p:txBody>
      </p:sp>
      <p:sp>
        <p:nvSpPr>
          <p:cNvPr id="5" name="テキスト ボックス 4"/>
          <p:cNvSpPr txBox="1"/>
          <p:nvPr/>
        </p:nvSpPr>
        <p:spPr>
          <a:xfrm>
            <a:off x="1242642" y="341364"/>
            <a:ext cx="3468167" cy="369332"/>
          </a:xfrm>
          <a:prstGeom prst="rect">
            <a:avLst/>
          </a:prstGeom>
          <a:noFill/>
        </p:spPr>
        <p:txBody>
          <a:bodyPr wrap="none" rtlCol="0">
            <a:spAutoFit/>
          </a:bodyPr>
          <a:lstStyle/>
          <a:p>
            <a:r>
              <a:rPr kumimoji="1" lang="en-US" altLang="ja-JP" dirty="0" smtClean="0"/>
              <a:t>2014</a:t>
            </a:r>
            <a:r>
              <a:rPr kumimoji="1" lang="ja-JP" altLang="en-US" dirty="0" smtClean="0"/>
              <a:t>年度前期早稲田大学雄弁会</a:t>
            </a:r>
            <a:endParaRPr kumimoji="1" lang="ja-JP" altLang="en-US" dirty="0"/>
          </a:p>
        </p:txBody>
      </p:sp>
    </p:spTree>
    <p:extLst>
      <p:ext uri="{BB962C8B-B14F-4D97-AF65-F5344CB8AC3E}">
        <p14:creationId xmlns:p14="http://schemas.microsoft.com/office/powerpoint/2010/main" val="13545497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sz="3200" dirty="0" smtClean="0"/>
              <a:t>実証研究</a:t>
            </a:r>
            <a:endParaRPr kumimoji="1" lang="en-US" altLang="ja-JP" sz="3200" dirty="0" smtClean="0"/>
          </a:p>
          <a:p>
            <a:pPr marL="109728" indent="0">
              <a:buNone/>
            </a:pPr>
            <a:r>
              <a:rPr lang="ja-JP" altLang="en-US" dirty="0" smtClean="0"/>
              <a:t>　作業仮説の検証による</a:t>
            </a:r>
            <a:r>
              <a:rPr lang="ja-JP" altLang="en-US" b="1" dirty="0" smtClean="0">
                <a:solidFill>
                  <a:schemeClr val="accent1"/>
                </a:solidFill>
              </a:rPr>
              <a:t>モデルの検証</a:t>
            </a:r>
            <a:endParaRPr lang="en-US" altLang="ja-JP" b="1" dirty="0">
              <a:solidFill>
                <a:schemeClr val="accent1"/>
              </a:solidFill>
            </a:endParaRPr>
          </a:p>
          <a:p>
            <a:pPr marL="109728" indent="0">
              <a:buNone/>
            </a:pPr>
            <a:r>
              <a:rPr kumimoji="1" lang="ja-JP" altLang="en-US" dirty="0" smtClean="0"/>
              <a:t>　例</a:t>
            </a:r>
            <a:r>
              <a:rPr kumimoji="1" lang="en-US" altLang="ja-JP" dirty="0" smtClean="0"/>
              <a:t>)</a:t>
            </a:r>
            <a:r>
              <a:rPr kumimoji="1" lang="ja-JP" altLang="en-US" dirty="0" smtClean="0"/>
              <a:t>計量政治学</a:t>
            </a:r>
            <a:endParaRPr kumimoji="1" lang="en-US" altLang="ja-JP" dirty="0" smtClean="0"/>
          </a:p>
          <a:p>
            <a:pPr marL="109728" indent="0">
              <a:buNone/>
            </a:pPr>
            <a:endParaRPr kumimoji="1" lang="en-US" altLang="ja-JP" dirty="0" smtClean="0"/>
          </a:p>
          <a:p>
            <a:r>
              <a:rPr lang="ja-JP" altLang="en-US" sz="3200" dirty="0" smtClean="0"/>
              <a:t>数理研究</a:t>
            </a:r>
            <a:endParaRPr lang="en-US" altLang="ja-JP" sz="3200" dirty="0" smtClean="0"/>
          </a:p>
          <a:p>
            <a:pPr marL="109728" indent="0">
              <a:buNone/>
            </a:pPr>
            <a:r>
              <a:rPr kumimoji="1" lang="ja-JP" altLang="en-US" dirty="0" smtClean="0"/>
              <a:t>　検証すべき</a:t>
            </a:r>
            <a:r>
              <a:rPr kumimoji="1" lang="ja-JP" altLang="en-US" b="1" dirty="0" smtClean="0">
                <a:solidFill>
                  <a:schemeClr val="accent3"/>
                </a:solidFill>
              </a:rPr>
              <a:t>モデルの構築</a:t>
            </a:r>
            <a:endParaRPr kumimoji="1" lang="en-US" altLang="ja-JP" dirty="0" smtClean="0"/>
          </a:p>
          <a:p>
            <a:pPr marL="109728" indent="0">
              <a:buNone/>
            </a:pPr>
            <a:r>
              <a:rPr lang="ja-JP" altLang="en-US" dirty="0"/>
              <a:t>　</a:t>
            </a:r>
            <a:r>
              <a:rPr lang="ja-JP" altLang="en-US" dirty="0" smtClean="0"/>
              <a:t>例</a:t>
            </a:r>
            <a:r>
              <a:rPr lang="en-US" altLang="ja-JP" dirty="0" smtClean="0"/>
              <a:t>)</a:t>
            </a:r>
            <a:r>
              <a:rPr lang="ja-JP" altLang="en-US" dirty="0" smtClean="0"/>
              <a:t>ゲーム理論</a:t>
            </a:r>
            <a:endParaRPr kumimoji="1" lang="ja-JP" altLang="en-US" dirty="0"/>
          </a:p>
        </p:txBody>
      </p:sp>
      <p:sp>
        <p:nvSpPr>
          <p:cNvPr id="3" name="タイトル 2"/>
          <p:cNvSpPr>
            <a:spLocks noGrp="1"/>
          </p:cNvSpPr>
          <p:nvPr>
            <p:ph type="title"/>
          </p:nvPr>
        </p:nvSpPr>
        <p:spPr/>
        <p:txBody>
          <a:bodyPr/>
          <a:lstStyle/>
          <a:p>
            <a:r>
              <a:rPr lang="ja-JP" altLang="en-US" dirty="0" smtClean="0"/>
              <a:t>２</a:t>
            </a:r>
            <a:r>
              <a:rPr kumimoji="1" lang="ja-JP" altLang="en-US" dirty="0" smtClean="0"/>
              <a:t>つの研究スタイル</a:t>
            </a:r>
            <a:endParaRPr kumimoji="1" lang="ja-JP" altLang="en-US" dirty="0"/>
          </a:p>
        </p:txBody>
      </p:sp>
    </p:spTree>
    <p:extLst>
      <p:ext uri="{BB962C8B-B14F-4D97-AF65-F5344CB8AC3E}">
        <p14:creationId xmlns:p14="http://schemas.microsoft.com/office/powerpoint/2010/main" val="1840158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今回の発表で触れるのは以下の手法</a:t>
            </a:r>
            <a:endParaRPr kumimoji="1" lang="en-US" altLang="ja-JP" dirty="0" smtClean="0"/>
          </a:p>
          <a:p>
            <a:pPr marL="109728" indent="0">
              <a:buNone/>
            </a:pPr>
            <a:r>
              <a:rPr lang="ja-JP" altLang="en-US" dirty="0" smtClean="0"/>
              <a:t>・計量分析</a:t>
            </a:r>
            <a:endParaRPr lang="en-US" altLang="ja-JP" dirty="0" smtClean="0"/>
          </a:p>
          <a:p>
            <a:pPr marL="109728" indent="0">
              <a:buNone/>
            </a:pPr>
            <a:r>
              <a:rPr kumimoji="1" lang="ja-JP" altLang="en-US" dirty="0" smtClean="0"/>
              <a:t>・事例研究</a:t>
            </a:r>
            <a:endParaRPr kumimoji="1" lang="en-US" altLang="ja-JP" dirty="0" smtClean="0"/>
          </a:p>
          <a:p>
            <a:pPr marL="109728" indent="0">
              <a:buNone/>
            </a:pPr>
            <a:r>
              <a:rPr lang="ja-JP" altLang="en-US" dirty="0" smtClean="0"/>
              <a:t>・実験研究</a:t>
            </a:r>
            <a:endParaRPr lang="en-US" altLang="ja-JP" dirty="0" smtClean="0"/>
          </a:p>
          <a:p>
            <a:pPr marL="109728" indent="0">
              <a:buNone/>
            </a:pPr>
            <a:r>
              <a:rPr kumimoji="1" lang="ja-JP" altLang="en-US" dirty="0" smtClean="0"/>
              <a:t>・シミュレーション</a:t>
            </a:r>
            <a:endParaRPr kumimoji="1" lang="en-US" altLang="ja-JP" dirty="0" smtClean="0"/>
          </a:p>
          <a:p>
            <a:pPr marL="109728" indent="0">
              <a:buNone/>
            </a:pPr>
            <a:r>
              <a:rPr kumimoji="1" lang="ja-JP" altLang="en-US" dirty="0" smtClean="0"/>
              <a:t>・数理モデル</a:t>
            </a:r>
            <a:endParaRPr kumimoji="1" lang="en-US" altLang="ja-JP" dirty="0" smtClean="0"/>
          </a:p>
          <a:p>
            <a:pPr marL="109728" indent="0">
              <a:buNone/>
            </a:pPr>
            <a:endParaRPr lang="en-US" altLang="ja-JP" dirty="0"/>
          </a:p>
          <a:p>
            <a:r>
              <a:rPr kumimoji="1" lang="ja-JP" altLang="en-US" dirty="0" smtClean="0"/>
              <a:t>研究の目的に沿って、いずれかの手法を選択する</a:t>
            </a:r>
            <a:endParaRPr kumimoji="1" lang="en-US" altLang="ja-JP" dirty="0" smtClean="0"/>
          </a:p>
          <a:p>
            <a:endParaRPr lang="en-US" altLang="ja-JP" dirty="0"/>
          </a:p>
          <a:p>
            <a:pPr marL="109728" indent="0">
              <a:buNone/>
            </a:pP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実証研究の様々な手法</a:t>
            </a:r>
            <a:endParaRPr kumimoji="1" lang="ja-JP" altLang="en-US" dirty="0"/>
          </a:p>
        </p:txBody>
      </p:sp>
    </p:spTree>
    <p:extLst>
      <p:ext uri="{BB962C8B-B14F-4D97-AF65-F5344CB8AC3E}">
        <p14:creationId xmlns:p14="http://schemas.microsoft.com/office/powerpoint/2010/main" val="38685561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現実の観察データに統計手法を適用し、</a:t>
            </a:r>
            <a:r>
              <a:rPr lang="ja-JP" altLang="en-US" b="1" dirty="0" smtClean="0">
                <a:solidFill>
                  <a:schemeClr val="accent1"/>
                </a:solidFill>
              </a:rPr>
              <a:t>作業仮説を数量的に検証</a:t>
            </a:r>
            <a:r>
              <a:rPr lang="ja-JP" altLang="en-US" dirty="0" smtClean="0"/>
              <a:t>することでモデルを検証する</a:t>
            </a:r>
            <a:endParaRPr lang="en-US" altLang="ja-JP" dirty="0" smtClean="0"/>
          </a:p>
          <a:p>
            <a:endParaRPr lang="en-US" altLang="ja-JP" dirty="0" smtClean="0"/>
          </a:p>
          <a:p>
            <a:endParaRPr lang="en-US" altLang="ja-JP" dirty="0" smtClean="0"/>
          </a:p>
          <a:p>
            <a:endParaRPr lang="en-US" altLang="ja-JP" dirty="0"/>
          </a:p>
          <a:p>
            <a:r>
              <a:rPr lang="ja-JP" altLang="en-US" dirty="0" smtClean="0"/>
              <a:t>母集団から抽出された標本の性質を、推測統計学を用いて母集団へ一般化する</a:t>
            </a:r>
            <a:r>
              <a:rPr lang="en-US" altLang="ja-JP" dirty="0" smtClean="0"/>
              <a:t>(</a:t>
            </a:r>
            <a:r>
              <a:rPr lang="ja-JP" altLang="en-US" b="1" dirty="0" smtClean="0">
                <a:solidFill>
                  <a:schemeClr val="accent1"/>
                </a:solidFill>
              </a:rPr>
              <a:t>帰納的論理</a:t>
            </a:r>
            <a:r>
              <a:rPr lang="en-US" altLang="ja-JP" dirty="0" smtClean="0"/>
              <a:t>)</a:t>
            </a:r>
            <a:r>
              <a:rPr lang="ja-JP" altLang="en-US" dirty="0"/>
              <a:t>手法</a:t>
            </a:r>
            <a:endParaRPr lang="en-US" altLang="ja-JP" dirty="0"/>
          </a:p>
          <a:p>
            <a:endParaRPr lang="en-US" altLang="ja-JP" dirty="0" smtClean="0"/>
          </a:p>
          <a:p>
            <a:endParaRPr lang="en-US" altLang="ja-JP" dirty="0"/>
          </a:p>
          <a:p>
            <a:endParaRPr kumimoji="1" lang="en-US" altLang="ja-JP" dirty="0"/>
          </a:p>
          <a:p>
            <a:endParaRPr lang="en-US" altLang="ja-JP" dirty="0" smtClean="0"/>
          </a:p>
        </p:txBody>
      </p:sp>
      <p:sp>
        <p:nvSpPr>
          <p:cNvPr id="3" name="タイトル 2"/>
          <p:cNvSpPr>
            <a:spLocks noGrp="1"/>
          </p:cNvSpPr>
          <p:nvPr>
            <p:ph type="title"/>
          </p:nvPr>
        </p:nvSpPr>
        <p:spPr/>
        <p:txBody>
          <a:bodyPr/>
          <a:lstStyle/>
          <a:p>
            <a:r>
              <a:rPr kumimoji="1" lang="ja-JP" altLang="en-US" dirty="0" smtClean="0"/>
              <a:t>計量分析</a:t>
            </a:r>
            <a:endParaRPr kumimoji="1" lang="ja-JP" altLang="en-US" dirty="0"/>
          </a:p>
        </p:txBody>
      </p:sp>
    </p:spTree>
    <p:extLst>
      <p:ext uri="{BB962C8B-B14F-4D97-AF65-F5344CB8AC3E}">
        <p14:creationId xmlns:p14="http://schemas.microsoft.com/office/powerpoint/2010/main" val="29180470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検証すべき作業仮説を反証可能で計量可能にするため、まずは概念の操作化を行う</a:t>
            </a:r>
            <a:endParaRPr kumimoji="1" lang="en-US" altLang="ja-JP" dirty="0" smtClean="0"/>
          </a:p>
          <a:p>
            <a:endParaRPr lang="en-US" altLang="ja-JP" dirty="0"/>
          </a:p>
          <a:p>
            <a:r>
              <a:rPr kumimoji="1" lang="ja-JP" altLang="en-US" dirty="0" smtClean="0"/>
              <a:t>観察されるデータをうまく説明するような統計　モデルを選択する</a:t>
            </a:r>
            <a:endParaRPr kumimoji="1" lang="en-US" altLang="ja-JP" dirty="0" smtClean="0"/>
          </a:p>
          <a:p>
            <a:endParaRPr lang="en-US" altLang="ja-JP" dirty="0" smtClean="0"/>
          </a:p>
          <a:p>
            <a:r>
              <a:rPr lang="ja-JP" altLang="en-US" dirty="0" smtClean="0"/>
              <a:t>統計的有意性検定によりその妥当性を検証する</a:t>
            </a:r>
            <a:endParaRPr lang="en-US" altLang="ja-JP" dirty="0"/>
          </a:p>
          <a:p>
            <a:endParaRPr lang="en-US" altLang="ja-JP" dirty="0"/>
          </a:p>
          <a:p>
            <a:r>
              <a:rPr lang="ja-JP" altLang="en-US" dirty="0"/>
              <a:t>ただし</a:t>
            </a:r>
            <a:r>
              <a:rPr lang="ja-JP" altLang="en-US" dirty="0" smtClean="0"/>
              <a:t>、統計処理により因果</a:t>
            </a:r>
            <a:r>
              <a:rPr lang="ja-JP" altLang="en-US" dirty="0"/>
              <a:t>関係を主張</a:t>
            </a:r>
            <a:r>
              <a:rPr lang="ja-JP" altLang="en-US" dirty="0" smtClean="0"/>
              <a:t>するために</a:t>
            </a:r>
            <a:r>
              <a:rPr lang="ja-JP" altLang="en-US" dirty="0"/>
              <a:t>は様々な制約がある</a:t>
            </a:r>
            <a:r>
              <a:rPr lang="en-US" altLang="ja-JP" dirty="0"/>
              <a:t>(</a:t>
            </a:r>
            <a:r>
              <a:rPr lang="ja-JP" altLang="en-US" dirty="0"/>
              <a:t>後述</a:t>
            </a:r>
            <a:r>
              <a:rPr lang="en-US" altLang="ja-JP" dirty="0"/>
              <a:t>)</a:t>
            </a:r>
            <a:endParaRPr lang="ja-JP" altLang="en-US" dirty="0"/>
          </a:p>
          <a:p>
            <a:endParaRPr kumimoji="1" lang="ja-JP" altLang="en-US" dirty="0"/>
          </a:p>
        </p:txBody>
      </p:sp>
      <p:sp>
        <p:nvSpPr>
          <p:cNvPr id="3" name="タイトル 2"/>
          <p:cNvSpPr>
            <a:spLocks noGrp="1"/>
          </p:cNvSpPr>
          <p:nvPr>
            <p:ph type="title"/>
          </p:nvPr>
        </p:nvSpPr>
        <p:spPr/>
        <p:txBody>
          <a:bodyPr/>
          <a:lstStyle/>
          <a:p>
            <a:r>
              <a:rPr kumimoji="1" lang="ja-JP" altLang="en-US" dirty="0" smtClean="0"/>
              <a:t>計量分析</a:t>
            </a:r>
            <a:endParaRPr kumimoji="1" lang="ja-JP" altLang="en-US" dirty="0"/>
          </a:p>
        </p:txBody>
      </p:sp>
    </p:spTree>
    <p:extLst>
      <p:ext uri="{BB962C8B-B14F-4D97-AF65-F5344CB8AC3E}">
        <p14:creationId xmlns:p14="http://schemas.microsoft.com/office/powerpoint/2010/main" val="8654512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1</a:t>
            </a:r>
            <a:r>
              <a:rPr kumimoji="1" lang="ja-JP" altLang="en-US" dirty="0" smtClean="0"/>
              <a:t>個または数個の事例</a:t>
            </a:r>
            <a:r>
              <a:rPr lang="ja-JP" altLang="en-US" dirty="0" smtClean="0"/>
              <a:t>の過程を</a:t>
            </a:r>
            <a:r>
              <a:rPr kumimoji="1" lang="ja-JP" altLang="en-US" dirty="0" smtClean="0"/>
              <a:t>研究することで、仮説検証を行う</a:t>
            </a:r>
            <a:endParaRPr kumimoji="1" lang="en-US" altLang="ja-JP" dirty="0" smtClean="0"/>
          </a:p>
          <a:p>
            <a:pPr marL="109728" indent="0">
              <a:buNone/>
            </a:pPr>
            <a:endParaRPr lang="en-US" altLang="ja-JP" b="1" dirty="0" smtClean="0">
              <a:solidFill>
                <a:schemeClr val="accent1"/>
              </a:solidFill>
            </a:endParaRPr>
          </a:p>
          <a:p>
            <a:r>
              <a:rPr lang="ja-JP" altLang="en-US" b="1" dirty="0" smtClean="0">
                <a:solidFill>
                  <a:schemeClr val="accent1"/>
                </a:solidFill>
              </a:rPr>
              <a:t>因果</a:t>
            </a:r>
            <a:r>
              <a:rPr lang="ja-JP" altLang="en-US" b="1" dirty="0">
                <a:solidFill>
                  <a:schemeClr val="accent1"/>
                </a:solidFill>
              </a:rPr>
              <a:t>メカニズムの解明</a:t>
            </a:r>
            <a:r>
              <a:rPr lang="ja-JP" altLang="en-US" dirty="0"/>
              <a:t>や、逸脱事例の検討による</a:t>
            </a:r>
            <a:r>
              <a:rPr lang="ja-JP" altLang="en-US" b="1" dirty="0">
                <a:solidFill>
                  <a:schemeClr val="accent1"/>
                </a:solidFill>
              </a:rPr>
              <a:t>仮説構築</a:t>
            </a:r>
            <a:r>
              <a:rPr lang="ja-JP" altLang="en-US" dirty="0"/>
              <a:t>という強みが</a:t>
            </a:r>
            <a:r>
              <a:rPr lang="ja-JP" altLang="en-US" dirty="0" smtClean="0"/>
              <a:t>ある</a:t>
            </a:r>
            <a:endParaRPr lang="en-US" altLang="ja-JP" dirty="0" smtClean="0"/>
          </a:p>
          <a:p>
            <a:endParaRPr lang="en-US" altLang="ja-JP" dirty="0"/>
          </a:p>
          <a:p>
            <a:r>
              <a:rPr lang="ja-JP" altLang="en-US" dirty="0"/>
              <a:t>定量的研究からは、観察の数が少ないと因果関係の検証はできないとの批判もある</a:t>
            </a:r>
            <a:r>
              <a:rPr lang="en-US" altLang="ja-JP" dirty="0"/>
              <a:t>(N=K</a:t>
            </a:r>
            <a:r>
              <a:rPr lang="ja-JP" altLang="en-US" dirty="0"/>
              <a:t>問題など</a:t>
            </a:r>
            <a:r>
              <a:rPr lang="en-US" altLang="ja-JP" dirty="0"/>
              <a:t>)</a:t>
            </a:r>
          </a:p>
          <a:p>
            <a:endParaRPr lang="en-US" altLang="ja-JP" dirty="0"/>
          </a:p>
          <a:p>
            <a:pPr marL="109728" indent="0">
              <a:buNone/>
            </a:pP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事例研究</a:t>
            </a:r>
            <a:endParaRPr kumimoji="1" lang="ja-JP" altLang="en-US" dirty="0"/>
          </a:p>
        </p:txBody>
      </p:sp>
    </p:spTree>
    <p:extLst>
      <p:ext uri="{BB962C8B-B14F-4D97-AF65-F5344CB8AC3E}">
        <p14:creationId xmlns:p14="http://schemas.microsoft.com/office/powerpoint/2010/main" val="25765262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b="1" dirty="0" smtClean="0">
                <a:solidFill>
                  <a:schemeClr val="accent3"/>
                </a:solidFill>
              </a:rPr>
              <a:t>定性的</a:t>
            </a:r>
            <a:r>
              <a:rPr lang="ja-JP" altLang="en-US" b="1" dirty="0">
                <a:solidFill>
                  <a:schemeClr val="accent3"/>
                </a:solidFill>
              </a:rPr>
              <a:t>研究</a:t>
            </a:r>
            <a:r>
              <a:rPr lang="ja-JP" altLang="en-US" b="1" dirty="0" smtClean="0">
                <a:solidFill>
                  <a:schemeClr val="accent3"/>
                </a:solidFill>
              </a:rPr>
              <a:t>も定量的研究と同様の論理で推論を  行うべきである</a:t>
            </a:r>
            <a:endParaRPr lang="en-US" altLang="ja-JP" b="1" dirty="0" smtClean="0">
              <a:solidFill>
                <a:schemeClr val="accent3"/>
              </a:solidFill>
            </a:endParaRPr>
          </a:p>
          <a:p>
            <a:endParaRPr kumimoji="1" lang="en-US" altLang="ja-JP" dirty="0" smtClean="0"/>
          </a:p>
          <a:p>
            <a:r>
              <a:rPr lang="ja-JP" altLang="en-US" dirty="0"/>
              <a:t>少数事例</a:t>
            </a:r>
            <a:r>
              <a:rPr lang="ja-JP" altLang="en-US" dirty="0" smtClean="0"/>
              <a:t>研究</a:t>
            </a:r>
            <a:r>
              <a:rPr lang="en-US" altLang="ja-JP" dirty="0" smtClean="0"/>
              <a:t>(small N study)</a:t>
            </a:r>
            <a:r>
              <a:rPr lang="ja-JP" altLang="en-US" dirty="0" smtClean="0"/>
              <a:t>は、選択のバイアスの問題を避けるため、分析の単位を細分化するなどして</a:t>
            </a:r>
            <a:r>
              <a:rPr lang="ja-JP" altLang="en-US" b="1" dirty="0" smtClean="0">
                <a:solidFill>
                  <a:schemeClr val="accent3"/>
                </a:solidFill>
              </a:rPr>
              <a:t>観察</a:t>
            </a:r>
            <a:r>
              <a:rPr lang="en-US" altLang="ja-JP" b="1" dirty="0" smtClean="0">
                <a:solidFill>
                  <a:schemeClr val="accent3"/>
                </a:solidFill>
              </a:rPr>
              <a:t>(N)</a:t>
            </a:r>
            <a:r>
              <a:rPr lang="ja-JP" altLang="en-US" b="1" dirty="0" smtClean="0">
                <a:solidFill>
                  <a:schemeClr val="accent3"/>
                </a:solidFill>
              </a:rPr>
              <a:t>の数を増やす必要</a:t>
            </a:r>
            <a:r>
              <a:rPr lang="ja-JP" altLang="en-US" dirty="0" smtClean="0"/>
              <a:t>がある</a:t>
            </a:r>
            <a:endParaRPr lang="en-US" altLang="ja-JP" dirty="0" smtClean="0"/>
          </a:p>
          <a:p>
            <a:endParaRPr kumimoji="1" lang="en-US" altLang="ja-JP" dirty="0"/>
          </a:p>
          <a:p>
            <a:r>
              <a:rPr lang="ja-JP" altLang="en-US" dirty="0" smtClean="0"/>
              <a:t>単一事例研究は、観察が増やせなければ無意味</a:t>
            </a:r>
            <a:endParaRPr kumimoji="1" lang="en-US" altLang="ja-JP" dirty="0" smtClean="0"/>
          </a:p>
        </p:txBody>
      </p:sp>
      <p:sp>
        <p:nvSpPr>
          <p:cNvPr id="3" name="タイトル 2"/>
          <p:cNvSpPr>
            <a:spLocks noGrp="1"/>
          </p:cNvSpPr>
          <p:nvPr>
            <p:ph type="title"/>
          </p:nvPr>
        </p:nvSpPr>
        <p:spPr/>
        <p:txBody>
          <a:bodyPr>
            <a:normAutofit/>
          </a:bodyPr>
          <a:lstStyle/>
          <a:p>
            <a:r>
              <a:rPr kumimoji="1" lang="en-US" altLang="ja-JP" dirty="0" smtClean="0"/>
              <a:t>KKV</a:t>
            </a:r>
            <a:r>
              <a:rPr kumimoji="1" lang="ja-JP" altLang="en-US" dirty="0" smtClean="0"/>
              <a:t>による批判</a:t>
            </a:r>
            <a:endParaRPr kumimoji="1" lang="ja-JP" altLang="en-US" dirty="0"/>
          </a:p>
        </p:txBody>
      </p:sp>
    </p:spTree>
    <p:extLst>
      <p:ext uri="{BB962C8B-B14F-4D97-AF65-F5344CB8AC3E}">
        <p14:creationId xmlns:p14="http://schemas.microsoft.com/office/powerpoint/2010/main" val="353809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b="1" dirty="0" smtClean="0">
                <a:solidFill>
                  <a:schemeClr val="accent1"/>
                </a:solidFill>
              </a:rPr>
              <a:t>定性的研究にも独自の方法論的意義がある</a:t>
            </a:r>
            <a:endParaRPr lang="en-US" altLang="ja-JP" b="1" dirty="0" smtClean="0">
              <a:solidFill>
                <a:schemeClr val="accent1"/>
              </a:solidFill>
            </a:endParaRPr>
          </a:p>
          <a:p>
            <a:endParaRPr lang="en-US" altLang="ja-JP" dirty="0"/>
          </a:p>
          <a:p>
            <a:r>
              <a:rPr lang="ja-JP" altLang="en-US" dirty="0" smtClean="0"/>
              <a:t>決定的事例研究</a:t>
            </a:r>
            <a:endParaRPr lang="en-US" altLang="ja-JP" dirty="0" smtClean="0"/>
          </a:p>
          <a:p>
            <a:pPr marL="365760" lvl="1" indent="0">
              <a:buNone/>
            </a:pPr>
            <a:r>
              <a:rPr lang="en-US" altLang="ja-JP" sz="2700" dirty="0" smtClean="0"/>
              <a:t>least likely case/most likely case</a:t>
            </a:r>
            <a:r>
              <a:rPr lang="ja-JP" altLang="en-US" sz="2700" dirty="0" smtClean="0"/>
              <a:t>を用いることで、</a:t>
            </a:r>
            <a:r>
              <a:rPr lang="ja-JP" altLang="en-US" sz="2700" b="1" dirty="0" smtClean="0">
                <a:solidFill>
                  <a:schemeClr val="accent1"/>
                </a:solidFill>
              </a:rPr>
              <a:t>単一事例でも仮説検証に使える</a:t>
            </a:r>
            <a:r>
              <a:rPr lang="ja-JP" altLang="en-US" sz="2700" dirty="0" smtClean="0"/>
              <a:t>可能性がある</a:t>
            </a:r>
            <a:endParaRPr lang="en-US" altLang="ja-JP" sz="2700" dirty="0"/>
          </a:p>
          <a:p>
            <a:endParaRPr lang="en-US" altLang="ja-JP" dirty="0" smtClean="0"/>
          </a:p>
          <a:p>
            <a:r>
              <a:rPr lang="ja-JP" altLang="en-US" dirty="0" smtClean="0"/>
              <a:t>仮定追跡</a:t>
            </a:r>
            <a:endParaRPr lang="en-US" altLang="ja-JP" dirty="0" smtClean="0"/>
          </a:p>
          <a:p>
            <a:pPr marL="365760" lvl="1" indent="0">
              <a:buNone/>
            </a:pPr>
            <a:r>
              <a:rPr lang="ja-JP" altLang="en-US" sz="2700" dirty="0" smtClean="0"/>
              <a:t>少数事例内で仮説構築⇒検証を繰り返すことで、</a:t>
            </a:r>
            <a:r>
              <a:rPr lang="ja-JP" altLang="en-US" sz="2700" b="1" dirty="0" smtClean="0">
                <a:solidFill>
                  <a:schemeClr val="accent1"/>
                </a:solidFill>
              </a:rPr>
              <a:t>因果メカニズムを推論</a:t>
            </a:r>
            <a:r>
              <a:rPr lang="ja-JP" altLang="en-US" sz="2700" dirty="0" smtClean="0"/>
              <a:t>する</a:t>
            </a:r>
            <a:r>
              <a:rPr lang="en-US" altLang="ja-JP" sz="2700" dirty="0" smtClean="0"/>
              <a:t>(</a:t>
            </a:r>
            <a:r>
              <a:rPr lang="ja-JP" altLang="en-US" sz="2700" dirty="0" smtClean="0"/>
              <a:t>計量分析だけでは因果メカニズムの精緻な分析は難しい</a:t>
            </a:r>
            <a:r>
              <a:rPr lang="en-US" altLang="ja-JP" sz="2700" dirty="0" smtClean="0"/>
              <a:t>) </a:t>
            </a:r>
            <a:endParaRPr lang="en-US" altLang="ja-JP" sz="2700" dirty="0"/>
          </a:p>
          <a:p>
            <a:endParaRPr kumimoji="1" lang="en-US" altLang="ja-JP" dirty="0" smtClean="0"/>
          </a:p>
          <a:p>
            <a:endParaRPr kumimoji="1" lang="en-US" altLang="ja-JP" dirty="0" smtClean="0"/>
          </a:p>
        </p:txBody>
      </p:sp>
      <p:sp>
        <p:nvSpPr>
          <p:cNvPr id="3" name="タイトル 2"/>
          <p:cNvSpPr>
            <a:spLocks noGrp="1"/>
          </p:cNvSpPr>
          <p:nvPr>
            <p:ph type="title"/>
          </p:nvPr>
        </p:nvSpPr>
        <p:spPr/>
        <p:txBody>
          <a:bodyPr>
            <a:normAutofit/>
          </a:bodyPr>
          <a:lstStyle/>
          <a:p>
            <a:r>
              <a:rPr kumimoji="1" lang="ja-JP" altLang="en-US" dirty="0" smtClean="0"/>
              <a:t>事例</a:t>
            </a:r>
            <a:r>
              <a:rPr lang="ja-JP" altLang="en-US" dirty="0" smtClean="0"/>
              <a:t>研究派からの反論</a:t>
            </a:r>
            <a:endParaRPr kumimoji="1" lang="ja-JP" altLang="en-US" dirty="0"/>
          </a:p>
        </p:txBody>
      </p:sp>
    </p:spTree>
    <p:extLst>
      <p:ext uri="{BB962C8B-B14F-4D97-AF65-F5344CB8AC3E}">
        <p14:creationId xmlns:p14="http://schemas.microsoft.com/office/powerpoint/2010/main" val="1777222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実験で割り当てた条件間の比較により、</a:t>
            </a:r>
            <a:r>
              <a:rPr kumimoji="1" lang="ja-JP" altLang="en-US" b="1" dirty="0" smtClean="0">
                <a:solidFill>
                  <a:schemeClr val="accent1"/>
                </a:solidFill>
              </a:rPr>
              <a:t>仮説検証</a:t>
            </a:r>
            <a:r>
              <a:rPr kumimoji="1" lang="ja-JP" altLang="en-US" dirty="0" smtClean="0"/>
              <a:t>を行う</a:t>
            </a:r>
            <a:endParaRPr kumimoji="1" lang="en-US" altLang="ja-JP" dirty="0" smtClean="0"/>
          </a:p>
          <a:p>
            <a:pPr marL="109728" indent="0">
              <a:buNone/>
            </a:pPr>
            <a:endParaRPr kumimoji="1" lang="en-US" altLang="ja-JP" dirty="0" smtClean="0"/>
          </a:p>
          <a:p>
            <a:pPr marL="109728" indent="0">
              <a:buNone/>
            </a:pPr>
            <a:endParaRPr kumimoji="1" lang="en-US" altLang="ja-JP" dirty="0" smtClean="0"/>
          </a:p>
          <a:p>
            <a:r>
              <a:rPr lang="ja-JP" altLang="en-US" dirty="0"/>
              <a:t>他の条件</a:t>
            </a:r>
            <a:r>
              <a:rPr lang="ja-JP" altLang="en-US" dirty="0" smtClean="0"/>
              <a:t>を</a:t>
            </a:r>
            <a:r>
              <a:rPr lang="ja-JP" altLang="en-US" dirty="0"/>
              <a:t>統制し</a:t>
            </a:r>
            <a:r>
              <a:rPr lang="ja-JP" altLang="en-US" dirty="0" smtClean="0"/>
              <a:t>、</a:t>
            </a:r>
            <a:r>
              <a:rPr lang="ja-JP" altLang="en-US" b="1" dirty="0">
                <a:solidFill>
                  <a:schemeClr val="accent3"/>
                </a:solidFill>
              </a:rPr>
              <a:t>独立変数だけを変化させ</a:t>
            </a:r>
            <a:r>
              <a:rPr lang="ja-JP" altLang="en-US" dirty="0" smtClean="0"/>
              <a:t>、　従属</a:t>
            </a:r>
            <a:r>
              <a:rPr lang="ja-JP" altLang="en-US" dirty="0"/>
              <a:t>変数が仮説通りに変動するかどうかを</a:t>
            </a:r>
            <a:r>
              <a:rPr lang="ja-JP" altLang="en-US" dirty="0" smtClean="0"/>
              <a:t>見る</a:t>
            </a:r>
            <a:endParaRPr lang="en-US" altLang="ja-JP" dirty="0" smtClean="0"/>
          </a:p>
          <a:p>
            <a:pPr marL="109728" indent="0">
              <a:buNone/>
            </a:pPr>
            <a:r>
              <a:rPr lang="ja-JP" altLang="en-US" dirty="0" smtClean="0"/>
              <a:t>   ⇒</a:t>
            </a:r>
            <a:r>
              <a:rPr lang="ja-JP" altLang="en-US" dirty="0"/>
              <a:t>介入による因果効果をより正確に把握できる</a:t>
            </a:r>
            <a:endParaRPr lang="en-US" altLang="ja-JP" dirty="0"/>
          </a:p>
          <a:p>
            <a:pPr marL="109728" indent="0">
              <a:buNone/>
            </a:pPr>
            <a:r>
              <a:rPr lang="en-US" altLang="ja-JP" dirty="0"/>
              <a:t> </a:t>
            </a:r>
            <a:r>
              <a:rPr lang="en-US" altLang="ja-JP" dirty="0" smtClean="0"/>
              <a:t>  </a:t>
            </a:r>
            <a:r>
              <a:rPr lang="ja-JP" altLang="en-US" dirty="0" smtClean="0"/>
              <a:t>⇒これこそが実験の最大の強み</a:t>
            </a:r>
            <a:endParaRPr lang="en-US" altLang="ja-JP" dirty="0"/>
          </a:p>
          <a:p>
            <a:endParaRPr lang="en-US" altLang="ja-JP" dirty="0"/>
          </a:p>
          <a:p>
            <a:endParaRPr kumimoji="1" lang="ja-JP" altLang="en-US" dirty="0"/>
          </a:p>
        </p:txBody>
      </p:sp>
      <p:sp>
        <p:nvSpPr>
          <p:cNvPr id="3" name="タイトル 2"/>
          <p:cNvSpPr>
            <a:spLocks noGrp="1"/>
          </p:cNvSpPr>
          <p:nvPr>
            <p:ph type="title"/>
          </p:nvPr>
        </p:nvSpPr>
        <p:spPr/>
        <p:txBody>
          <a:bodyPr/>
          <a:lstStyle/>
          <a:p>
            <a:r>
              <a:rPr kumimoji="1" lang="ja-JP" altLang="en-US" dirty="0" smtClean="0"/>
              <a:t>実験研究</a:t>
            </a:r>
            <a:endParaRPr kumimoji="1" lang="ja-JP" altLang="en-US" dirty="0"/>
          </a:p>
        </p:txBody>
      </p:sp>
    </p:spTree>
    <p:extLst>
      <p:ext uri="{BB962C8B-B14F-4D97-AF65-F5344CB8AC3E}">
        <p14:creationId xmlns:p14="http://schemas.microsoft.com/office/powerpoint/2010/main" val="35311178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実験群と対照群を無作為に割り当てることで、　他の条件を</a:t>
            </a:r>
            <a:r>
              <a:rPr lang="ja-JP" altLang="en-US" dirty="0" smtClean="0"/>
              <a:t>一定とみなし、共変量の統制が容易に</a:t>
            </a:r>
            <a:endParaRPr lang="en-US" altLang="ja-JP" dirty="0"/>
          </a:p>
          <a:p>
            <a:pPr marL="109728" indent="0">
              <a:buNone/>
            </a:pPr>
            <a:r>
              <a:rPr kumimoji="1" lang="ja-JP" altLang="en-US" dirty="0" smtClean="0"/>
              <a:t>   ⇒「</a:t>
            </a:r>
            <a:r>
              <a:rPr kumimoji="1" lang="ja-JP" altLang="en-US" b="1" dirty="0" smtClean="0">
                <a:solidFill>
                  <a:schemeClr val="accent1"/>
                </a:solidFill>
              </a:rPr>
              <a:t>無作為割り当ては実験の王道</a:t>
            </a:r>
            <a:r>
              <a:rPr kumimoji="1" lang="ja-JP" altLang="en-US" dirty="0" smtClean="0"/>
              <a:t>」</a:t>
            </a:r>
            <a:endParaRPr kumimoji="1" lang="en-US" altLang="ja-JP" dirty="0" smtClean="0"/>
          </a:p>
          <a:p>
            <a:pPr marL="109728" indent="0">
              <a:buNone/>
            </a:pPr>
            <a:endParaRPr kumimoji="1" lang="en-US" altLang="ja-JP" dirty="0" smtClean="0"/>
          </a:p>
          <a:p>
            <a:pPr marL="109728" indent="0">
              <a:buNone/>
            </a:pPr>
            <a:endParaRPr kumimoji="1" lang="en-US" altLang="ja-JP" dirty="0" smtClean="0"/>
          </a:p>
          <a:p>
            <a:r>
              <a:rPr kumimoji="1" lang="ja-JP" altLang="en-US" dirty="0" smtClean="0"/>
              <a:t>社会科学</a:t>
            </a:r>
            <a:r>
              <a:rPr lang="ja-JP" altLang="en-US" dirty="0"/>
              <a:t>における</a:t>
            </a:r>
            <a:r>
              <a:rPr kumimoji="1" lang="ja-JP" altLang="en-US" dirty="0" smtClean="0"/>
              <a:t>適用は難しいとされてきたが、　　　近年導入が進んでいる</a:t>
            </a:r>
            <a:endParaRPr kumimoji="1" lang="en-US" altLang="ja-JP" dirty="0" smtClean="0"/>
          </a:p>
          <a:p>
            <a:endParaRPr kumimoji="1" lang="en-US" altLang="ja-JP" dirty="0" smtClean="0"/>
          </a:p>
          <a:p>
            <a:endParaRPr lang="en-US" altLang="ja-JP" dirty="0"/>
          </a:p>
        </p:txBody>
      </p:sp>
      <p:sp>
        <p:nvSpPr>
          <p:cNvPr id="3" name="タイトル 2"/>
          <p:cNvSpPr>
            <a:spLocks noGrp="1"/>
          </p:cNvSpPr>
          <p:nvPr>
            <p:ph type="title"/>
          </p:nvPr>
        </p:nvSpPr>
        <p:spPr/>
        <p:txBody>
          <a:bodyPr/>
          <a:lstStyle/>
          <a:p>
            <a:r>
              <a:rPr kumimoji="1" lang="ja-JP" altLang="en-US" dirty="0" smtClean="0"/>
              <a:t>実験研究</a:t>
            </a:r>
            <a:endParaRPr kumimoji="1" lang="ja-JP" altLang="en-US" dirty="0"/>
          </a:p>
        </p:txBody>
      </p:sp>
    </p:spTree>
    <p:extLst>
      <p:ext uri="{BB962C8B-B14F-4D97-AF65-F5344CB8AC3E}">
        <p14:creationId xmlns:p14="http://schemas.microsoft.com/office/powerpoint/2010/main" val="1945181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外的妥当性</a:t>
            </a:r>
            <a:endParaRPr lang="en-US" altLang="ja-JP" dirty="0"/>
          </a:p>
          <a:p>
            <a:pPr marL="109728" indent="0">
              <a:buNone/>
            </a:pPr>
            <a:r>
              <a:rPr lang="ja-JP" altLang="en-US" dirty="0"/>
              <a:t> </a:t>
            </a:r>
            <a:r>
              <a:rPr lang="ja-JP" altLang="en-US" dirty="0" smtClean="0"/>
              <a:t>  実験</a:t>
            </a:r>
            <a:r>
              <a:rPr lang="ja-JP" altLang="en-US" dirty="0"/>
              <a:t>の結果</a:t>
            </a:r>
            <a:r>
              <a:rPr lang="ja-JP" altLang="en-US" dirty="0" smtClean="0"/>
              <a:t>をどれだけ一般化可能か？ということ</a:t>
            </a:r>
            <a:endParaRPr lang="en-US" altLang="ja-JP" dirty="0" smtClean="0"/>
          </a:p>
          <a:p>
            <a:pPr marL="109728" indent="0">
              <a:buNone/>
            </a:pPr>
            <a:r>
              <a:rPr kumimoji="1" lang="ja-JP" altLang="en-US" dirty="0" smtClean="0"/>
              <a:t>   実験研究がよく</a:t>
            </a:r>
            <a:r>
              <a:rPr kumimoji="1" lang="ja-JP" altLang="en-US" dirty="0"/>
              <a:t>批判される</a:t>
            </a:r>
            <a:r>
              <a:rPr kumimoji="1" lang="ja-JP" altLang="en-US" dirty="0" smtClean="0"/>
              <a:t>ポイント</a:t>
            </a:r>
            <a:endParaRPr kumimoji="1" lang="en-US" altLang="ja-JP" dirty="0" smtClean="0"/>
          </a:p>
          <a:p>
            <a:endParaRPr lang="en-US" altLang="ja-JP" dirty="0"/>
          </a:p>
          <a:p>
            <a:r>
              <a:rPr kumimoji="1" lang="ja-JP" altLang="en-US" dirty="0" smtClean="0"/>
              <a:t>自然実験</a:t>
            </a:r>
            <a:endParaRPr kumimoji="1" lang="en-US" altLang="ja-JP" dirty="0" smtClean="0"/>
          </a:p>
          <a:p>
            <a:pPr marL="365760" lvl="1" indent="0">
              <a:buNone/>
            </a:pPr>
            <a:r>
              <a:rPr lang="ja-JP" altLang="en-US" sz="2700" dirty="0" smtClean="0"/>
              <a:t>観察</a:t>
            </a:r>
            <a:r>
              <a:rPr lang="ja-JP" altLang="en-US" sz="2700" dirty="0"/>
              <a:t>データに</a:t>
            </a:r>
            <a:r>
              <a:rPr lang="ja-JP" altLang="en-US" sz="2700" dirty="0" smtClean="0"/>
              <a:t>基づくが、社会的・政治的なプロセスの結果による独立変数の割り当てが、無作為に近いとみなせる事例を用いた研究デザイン</a:t>
            </a:r>
            <a:endParaRPr kumimoji="1" lang="en-US" altLang="ja-JP" sz="2700" dirty="0" smtClean="0"/>
          </a:p>
          <a:p>
            <a:endParaRPr lang="en-US" altLang="ja-JP" dirty="0"/>
          </a:p>
          <a:p>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実験研究</a:t>
            </a:r>
            <a:endParaRPr kumimoji="1" lang="ja-JP" altLang="en-US" dirty="0"/>
          </a:p>
        </p:txBody>
      </p:sp>
    </p:spTree>
    <p:extLst>
      <p:ext uri="{BB962C8B-B14F-4D97-AF65-F5344CB8AC3E}">
        <p14:creationId xmlns:p14="http://schemas.microsoft.com/office/powerpoint/2010/main" val="9009636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en-US" altLang="ja-JP" dirty="0" smtClean="0"/>
              <a:t>.</a:t>
            </a:r>
            <a:r>
              <a:rPr lang="ja-JP" altLang="en-US" dirty="0" smtClean="0"/>
              <a:t>学問的方法論</a:t>
            </a:r>
            <a:r>
              <a:rPr kumimoji="1" lang="ja-JP" altLang="en-US" dirty="0" smtClean="0"/>
              <a:t>と</a:t>
            </a:r>
            <a:r>
              <a:rPr kumimoji="1" lang="ja-JP" altLang="en-US" dirty="0" smtClean="0"/>
              <a:t>は</a:t>
            </a:r>
            <a:endParaRPr kumimoji="1" lang="ja-JP" altLang="en-US" dirty="0"/>
          </a:p>
        </p:txBody>
      </p:sp>
      <p:sp>
        <p:nvSpPr>
          <p:cNvPr id="3" name="テキスト プレースホルダー 2"/>
          <p:cNvSpPr>
            <a:spLocks noGrp="1"/>
          </p:cNvSpPr>
          <p:nvPr>
            <p:ph type="body" idx="1"/>
          </p:nvPr>
        </p:nvSpPr>
        <p:spPr/>
        <p:txBody>
          <a:bodyPr/>
          <a:lstStyle/>
          <a:p>
            <a:r>
              <a:rPr lang="ja-JP" altLang="en-US" dirty="0" smtClean="0"/>
              <a:t>学問における</a:t>
            </a:r>
            <a:r>
              <a:rPr kumimoji="1" lang="ja-JP" altLang="en-US" dirty="0" smtClean="0"/>
              <a:t>科学的</a:t>
            </a:r>
            <a:r>
              <a:rPr kumimoji="1" lang="ja-JP" altLang="en-US" dirty="0" smtClean="0"/>
              <a:t>な研究</a:t>
            </a:r>
            <a:r>
              <a:rPr lang="ja-JP" altLang="en-US" dirty="0" smtClean="0"/>
              <a:t>のプロセスと目的を概観する</a:t>
            </a:r>
            <a:endParaRPr kumimoji="1" lang="ja-JP" altLang="en-US" dirty="0"/>
          </a:p>
        </p:txBody>
      </p:sp>
    </p:spTree>
    <p:extLst>
      <p:ext uri="{BB962C8B-B14F-4D97-AF65-F5344CB8AC3E}">
        <p14:creationId xmlns:p14="http://schemas.microsoft.com/office/powerpoint/2010/main" val="44249581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コンテンツ プレースホルダー 1"/>
              <p:cNvSpPr>
                <a:spLocks noGrp="1"/>
              </p:cNvSpPr>
              <p:nvPr>
                <p:ph idx="1"/>
              </p:nvPr>
            </p:nvSpPr>
            <p:spPr/>
            <p:txBody>
              <a:bodyPr>
                <a:normAutofit fontScale="92500" lnSpcReduction="10000"/>
              </a:bodyPr>
              <a:lstStyle/>
              <a:p>
                <a:r>
                  <a:rPr kumimoji="1" lang="en-US" altLang="ja-JP" sz="2900" dirty="0" smtClean="0"/>
                  <a:t>Rubin</a:t>
                </a:r>
                <a:r>
                  <a:rPr kumimoji="1" lang="ja-JP" altLang="en-US" sz="2900" dirty="0" smtClean="0"/>
                  <a:t>による因果効果の定義</a:t>
                </a:r>
                <a:endParaRPr kumimoji="1" lang="en-US" altLang="ja-JP" sz="2900" dirty="0" smtClean="0"/>
              </a:p>
              <a:p>
                <a:pPr marL="109728" indent="0">
                  <a:lnSpc>
                    <a:spcPct val="110000"/>
                  </a:lnSpc>
                  <a:spcBef>
                    <a:spcPts val="1200"/>
                  </a:spcBef>
                  <a:buNone/>
                </a:pPr>
                <a14:m>
                  <m:oMathPara xmlns:m="http://schemas.openxmlformats.org/officeDocument/2006/math" xmlns="">
                    <m:oMathParaPr>
                      <m:jc m:val="centerGroup"/>
                    </m:oMathParaPr>
                    <m:oMath xmlns:m="http://schemas.openxmlformats.org/officeDocument/2006/math">
                      <m:sSub>
                        <m:sSubPr>
                          <m:ctrlPr>
                            <a:rPr lang="en-US" altLang="ja-JP" sz="2900" i="1" smtClean="0">
                              <a:latin typeface="Cambria Math"/>
                            </a:rPr>
                          </m:ctrlPr>
                        </m:sSubPr>
                        <m:e>
                          <m:r>
                            <a:rPr lang="en-US" altLang="ja-JP" sz="2900" b="0" i="1" smtClean="0">
                              <a:latin typeface="Cambria Math"/>
                            </a:rPr>
                            <m:t>𝑦</m:t>
                          </m:r>
                        </m:e>
                        <m:sub>
                          <m:r>
                            <a:rPr lang="en-US" altLang="ja-JP" sz="2900" b="0" i="1" smtClean="0">
                              <a:latin typeface="Cambria Math"/>
                            </a:rPr>
                            <m:t>1</m:t>
                          </m:r>
                          <m:r>
                            <a:rPr lang="en-US" altLang="ja-JP" sz="2900" b="0" i="1" smtClean="0">
                              <a:latin typeface="Cambria Math"/>
                            </a:rPr>
                            <m:t>𝑖</m:t>
                          </m:r>
                        </m:sub>
                      </m:sSub>
                      <m:r>
                        <a:rPr lang="en-US" altLang="ja-JP" sz="2900" b="0" i="1" smtClean="0">
                          <a:latin typeface="Cambria Math"/>
                        </a:rPr>
                        <m:t>−</m:t>
                      </m:r>
                      <m:sSub>
                        <m:sSubPr>
                          <m:ctrlPr>
                            <a:rPr lang="en-US" altLang="ja-JP" sz="2900" b="0" i="1" smtClean="0">
                              <a:latin typeface="Cambria Math"/>
                            </a:rPr>
                          </m:ctrlPr>
                        </m:sSubPr>
                        <m:e>
                          <m:r>
                            <a:rPr lang="en-US" altLang="ja-JP" sz="2900" b="0" i="1" smtClean="0">
                              <a:latin typeface="Cambria Math"/>
                            </a:rPr>
                            <m:t>𝑦</m:t>
                          </m:r>
                        </m:e>
                        <m:sub>
                          <m:r>
                            <a:rPr lang="en-US" altLang="ja-JP" sz="2900" b="0" i="1" smtClean="0">
                              <a:latin typeface="Cambria Math"/>
                            </a:rPr>
                            <m:t>0</m:t>
                          </m:r>
                          <m:r>
                            <a:rPr lang="en-US" altLang="ja-JP" sz="2900" b="0" i="1" smtClean="0">
                              <a:latin typeface="Cambria Math"/>
                            </a:rPr>
                            <m:t>𝑖</m:t>
                          </m:r>
                        </m:sub>
                      </m:sSub>
                    </m:oMath>
                  </m:oMathPara>
                </a14:m>
                <a:endParaRPr lang="en-US" altLang="ja-JP" sz="2900" dirty="0"/>
              </a:p>
              <a:p>
                <a:pPr marL="109728" indent="0">
                  <a:lnSpc>
                    <a:spcPct val="160000"/>
                  </a:lnSpc>
                  <a:buNone/>
                </a:pPr>
                <a:r>
                  <a:rPr kumimoji="1" lang="ja-JP" altLang="en-US" sz="2900" dirty="0" smtClean="0"/>
                  <a:t>   を、</a:t>
                </a:r>
                <a:r>
                  <a:rPr lang="ja-JP" altLang="en-US" sz="2900" dirty="0" smtClean="0"/>
                  <a:t>対象</a:t>
                </a:r>
                <a14:m>
                  <m:oMath xmlns:m="http://schemas.openxmlformats.org/officeDocument/2006/math" xmlns="">
                    <m:r>
                      <a:rPr lang="en-US" altLang="ja-JP" sz="2900" b="0" i="1" smtClean="0">
                        <a:latin typeface="Cambria Math"/>
                      </a:rPr>
                      <m:t>𝑖</m:t>
                    </m:r>
                  </m:oMath>
                </a14:m>
                <a:r>
                  <a:rPr kumimoji="1" lang="ja-JP" altLang="en-US" sz="2900" dirty="0" smtClean="0"/>
                  <a:t>に対する因果効果と定義する</a:t>
                </a:r>
                <a:endParaRPr kumimoji="1" lang="en-US" altLang="ja-JP" sz="2900" dirty="0" smtClean="0"/>
              </a:p>
              <a:p>
                <a:pPr marL="109728" indent="0">
                  <a:buNone/>
                </a:pPr>
                <a:r>
                  <a:rPr lang="en-US" altLang="ja-JP" sz="2900" dirty="0"/>
                  <a:t> </a:t>
                </a:r>
                <a:r>
                  <a:rPr lang="en-US" altLang="ja-JP" sz="2900" dirty="0" smtClean="0"/>
                  <a:t>  </a:t>
                </a:r>
                <a:r>
                  <a:rPr lang="ja-JP" altLang="en-US" sz="2900" dirty="0" smtClean="0"/>
                  <a:t>ただし、処置群の場合</a:t>
                </a:r>
                <a14:m>
                  <m:oMath xmlns:m="http://schemas.openxmlformats.org/officeDocument/2006/math" xmlns="">
                    <m:r>
                      <a:rPr lang="en-US" altLang="ja-JP" sz="2900" i="1" dirty="0" smtClean="0">
                        <a:latin typeface="Cambria Math"/>
                      </a:rPr>
                      <m:t>𝑡</m:t>
                    </m:r>
                    <m:r>
                      <a:rPr lang="en-US" altLang="ja-JP" sz="2900" i="1" dirty="0" smtClean="0">
                        <a:latin typeface="Cambria Math"/>
                      </a:rPr>
                      <m:t>=1</m:t>
                    </m:r>
                  </m:oMath>
                </a14:m>
                <a:r>
                  <a:rPr lang="en-US" altLang="ja-JP" sz="2900" dirty="0" smtClean="0"/>
                  <a:t>, </a:t>
                </a:r>
                <a:r>
                  <a:rPr lang="ja-JP" altLang="en-US" sz="2900" dirty="0" smtClean="0"/>
                  <a:t>統制群の場合</a:t>
                </a:r>
                <a14:m>
                  <m:oMath xmlns:m="http://schemas.openxmlformats.org/officeDocument/2006/math" xmlns="">
                    <m:r>
                      <a:rPr lang="en-US" altLang="ja-JP" sz="2900" i="1" dirty="0" smtClean="0">
                        <a:latin typeface="Cambria Math"/>
                      </a:rPr>
                      <m:t>𝑡</m:t>
                    </m:r>
                    <m:r>
                      <a:rPr lang="en-US" altLang="ja-JP" sz="2900" i="1" dirty="0" smtClean="0">
                        <a:latin typeface="Cambria Math"/>
                      </a:rPr>
                      <m:t>=0</m:t>
                    </m:r>
                  </m:oMath>
                </a14:m>
                <a:endParaRPr lang="en-US" altLang="ja-JP" sz="2900" dirty="0" smtClean="0"/>
              </a:p>
              <a:p>
                <a:pPr marL="109728" indent="0">
                  <a:buNone/>
                </a:pPr>
                <a:endParaRPr kumimoji="1" lang="en-US" altLang="ja-JP" sz="2900" dirty="0" smtClean="0"/>
              </a:p>
              <a:p>
                <a:r>
                  <a:rPr lang="ja-JP" altLang="en-US" sz="2900" dirty="0" smtClean="0"/>
                  <a:t>しかし、現実</a:t>
                </a:r>
                <a:r>
                  <a:rPr lang="ja-JP" altLang="en-US" sz="2900" dirty="0"/>
                  <a:t>に観測</a:t>
                </a:r>
                <a:r>
                  <a:rPr lang="ja-JP" altLang="en-US" sz="2900" dirty="0" smtClean="0"/>
                  <a:t>できる従属変数</a:t>
                </a:r>
                <a14:m>
                  <m:oMath xmlns:m="http://schemas.openxmlformats.org/officeDocument/2006/math" xmlns="">
                    <m:r>
                      <a:rPr lang="en-US" altLang="ja-JP" sz="2900" b="0" i="1" smtClean="0">
                        <a:latin typeface="Cambria Math"/>
                      </a:rPr>
                      <m:t>𝑦</m:t>
                    </m:r>
                  </m:oMath>
                </a14:m>
                <a:r>
                  <a:rPr lang="ja-JP" altLang="en-US" sz="2900" dirty="0" err="1" smtClean="0"/>
                  <a:t>は</a:t>
                </a:r>
                <a:r>
                  <a:rPr lang="ja-JP" altLang="en-US" sz="2900" dirty="0" smtClean="0"/>
                  <a:t>どちらか一方のみ</a:t>
                </a:r>
                <a:endParaRPr lang="en-US" altLang="ja-JP" sz="2900" dirty="0" smtClean="0"/>
              </a:p>
              <a:p>
                <a:endParaRPr lang="en-US" altLang="ja-JP" dirty="0" smtClean="0"/>
              </a:p>
              <a:p>
                <a:r>
                  <a:rPr lang="ja-JP" altLang="en-US" sz="2900" b="1" dirty="0" smtClean="0">
                    <a:solidFill>
                      <a:schemeClr val="accent3"/>
                    </a:solidFill>
                  </a:rPr>
                  <a:t>厳密な意味では、観察データから因果効果の推定をすることはできない</a:t>
                </a:r>
                <a:endParaRPr lang="en-US" altLang="ja-JP" sz="2900" b="1" dirty="0" smtClean="0">
                  <a:solidFill>
                    <a:schemeClr val="accent3"/>
                  </a:solidFill>
                </a:endParaRPr>
              </a:p>
            </p:txBody>
          </p:sp>
        </mc:Choice>
        <mc:Fallback xmlns="">
          <p:sp>
            <p:nvSpPr>
              <p:cNvPr id="2" name="コンテンツ プレースホルダー 1"/>
              <p:cNvSpPr>
                <a:spLocks noGrp="1" noRot="1" noChangeAspect="1" noMove="1" noResize="1" noEditPoints="1" noAdjustHandles="1" noChangeArrowheads="1" noChangeShapeType="1" noTextEdit="1"/>
              </p:cNvSpPr>
              <p:nvPr>
                <p:ph idx="1"/>
              </p:nvPr>
            </p:nvSpPr>
            <p:spPr>
              <a:blipFill rotWithShape="1">
                <a:blip r:embed="rId3"/>
                <a:stretch>
                  <a:fillRect t="-2426" b="-1348"/>
                </a:stretch>
              </a:blipFill>
            </p:spPr>
            <p:txBody>
              <a:bodyPr/>
              <a:lstStyle/>
              <a:p>
                <a:r>
                  <a:rPr lang="ja-JP" altLang="en-US">
                    <a:noFill/>
                  </a:rPr>
                  <a:t> </a:t>
                </a:r>
              </a:p>
            </p:txBody>
          </p:sp>
        </mc:Fallback>
      </mc:AlternateContent>
      <p:sp>
        <p:nvSpPr>
          <p:cNvPr id="3" name="タイトル 2"/>
          <p:cNvSpPr>
            <a:spLocks noGrp="1"/>
          </p:cNvSpPr>
          <p:nvPr>
            <p:ph type="title"/>
          </p:nvPr>
        </p:nvSpPr>
        <p:spPr/>
        <p:txBody>
          <a:bodyPr>
            <a:normAutofit/>
          </a:bodyPr>
          <a:lstStyle/>
          <a:p>
            <a:r>
              <a:rPr kumimoji="1" lang="ja-JP" altLang="en-US" dirty="0" smtClean="0"/>
              <a:t>調査観察研究における因果推論</a:t>
            </a:r>
            <a:endParaRPr kumimoji="1" lang="ja-JP" altLang="en-US" dirty="0"/>
          </a:p>
        </p:txBody>
      </p:sp>
    </p:spTree>
    <p:extLst>
      <p:ext uri="{BB962C8B-B14F-4D97-AF65-F5344CB8AC3E}">
        <p14:creationId xmlns:p14="http://schemas.microsoft.com/office/powerpoint/2010/main" val="27657060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507288" cy="4525963"/>
          </a:xfrm>
        </p:spPr>
        <p:txBody>
          <a:bodyPr/>
          <a:lstStyle/>
          <a:p>
            <a:r>
              <a:rPr lang="ja-JP" altLang="en-US" dirty="0" smtClean="0"/>
              <a:t>また、調査観察研究では実験と違い、独立変数の　無作為割り当てができない</a:t>
            </a:r>
            <a:endParaRPr lang="en-US" altLang="ja-JP" dirty="0" smtClean="0"/>
          </a:p>
          <a:p>
            <a:endParaRPr lang="en-US" altLang="ja-JP" dirty="0" smtClean="0"/>
          </a:p>
          <a:p>
            <a:r>
              <a:rPr lang="ja-JP" altLang="en-US" dirty="0"/>
              <a:t>したが</a:t>
            </a:r>
            <a:r>
              <a:rPr lang="ja-JP" altLang="en-US" dirty="0" smtClean="0"/>
              <a:t>って</a:t>
            </a:r>
            <a:r>
              <a:rPr lang="ja-JP" altLang="en-US" dirty="0"/>
              <a:t>、</a:t>
            </a:r>
            <a:r>
              <a:rPr lang="ja-JP" altLang="en-US" b="1" dirty="0" smtClean="0">
                <a:solidFill>
                  <a:schemeClr val="accent3"/>
                </a:solidFill>
              </a:rPr>
              <a:t>共変量の影響を統制しきれない</a:t>
            </a:r>
            <a:endParaRPr lang="en-US" altLang="ja-JP" b="1" dirty="0" smtClean="0">
              <a:solidFill>
                <a:schemeClr val="accent3"/>
              </a:solidFill>
            </a:endParaRPr>
          </a:p>
          <a:p>
            <a:endParaRPr lang="en-US" altLang="ja-JP" b="1" dirty="0" smtClean="0">
              <a:solidFill>
                <a:schemeClr val="accent3"/>
              </a:solidFill>
            </a:endParaRPr>
          </a:p>
          <a:p>
            <a:r>
              <a:rPr lang="ja-JP" altLang="en-US" dirty="0" smtClean="0"/>
              <a:t>近年ではこれらの問題を解決するため、種々の統計手法が開発されてきている</a:t>
            </a:r>
            <a:endParaRPr lang="en-US" altLang="ja-JP" dirty="0" smtClean="0"/>
          </a:p>
          <a:p>
            <a:endParaRPr lang="en-US" altLang="ja-JP" dirty="0" smtClean="0"/>
          </a:p>
          <a:p>
            <a:r>
              <a:rPr kumimoji="1" lang="ja-JP" altLang="en-US" dirty="0"/>
              <a:t>それに</a:t>
            </a:r>
            <a:r>
              <a:rPr kumimoji="1" lang="ja-JP" altLang="en-US" dirty="0" smtClean="0"/>
              <a:t>よって、調査観察データによる因果推論も　可能になってきている</a:t>
            </a: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調査観察研究における因果推論</a:t>
            </a:r>
            <a:endParaRPr kumimoji="1" lang="ja-JP" altLang="en-US" dirty="0"/>
          </a:p>
        </p:txBody>
      </p:sp>
    </p:spTree>
    <p:extLst>
      <p:ext uri="{BB962C8B-B14F-4D97-AF65-F5344CB8AC3E}">
        <p14:creationId xmlns:p14="http://schemas.microsoft.com/office/powerpoint/2010/main" val="1915589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現実をモデル化し、コンピュータ上でそのプログラムを走らせ、仮想的な結果を得る</a:t>
            </a:r>
            <a:endParaRPr kumimoji="1" lang="en-US" altLang="ja-JP" dirty="0" smtClean="0"/>
          </a:p>
          <a:p>
            <a:endParaRPr lang="en-US" altLang="ja-JP" dirty="0" smtClean="0"/>
          </a:p>
          <a:p>
            <a:endParaRPr lang="en-US" altLang="ja-JP" dirty="0"/>
          </a:p>
          <a:p>
            <a:r>
              <a:rPr kumimoji="1" lang="ja-JP" altLang="en-US" dirty="0" smtClean="0"/>
              <a:t>シミュレーションを実施するプロセスを観察し、それを現実の現象と対比することを通して、その</a:t>
            </a:r>
            <a:r>
              <a:rPr kumimoji="1" lang="ja-JP" altLang="en-US" b="1" dirty="0" smtClean="0">
                <a:solidFill>
                  <a:schemeClr val="accent1"/>
                </a:solidFill>
              </a:rPr>
              <a:t>現象のメカニズムの解明</a:t>
            </a:r>
            <a:r>
              <a:rPr kumimoji="1" lang="ja-JP" altLang="en-US" dirty="0" smtClean="0"/>
              <a:t>を目指す</a:t>
            </a:r>
            <a:endParaRPr kumimoji="1" lang="en-US" altLang="ja-JP" dirty="0" smtClean="0"/>
          </a:p>
          <a:p>
            <a:pPr marL="109728" indent="0">
              <a:buNone/>
            </a:pPr>
            <a:endParaRPr kumimoji="1" lang="en-US" altLang="ja-JP" dirty="0" smtClean="0"/>
          </a:p>
          <a:p>
            <a:endParaRPr lang="en-US" altLang="ja-JP" dirty="0"/>
          </a:p>
          <a:p>
            <a:endParaRPr kumimoji="1" lang="en-US" altLang="ja-JP" dirty="0" smtClean="0"/>
          </a:p>
          <a:p>
            <a:endParaRPr kumimoji="1" lang="ja-JP" altLang="en-US" dirty="0"/>
          </a:p>
        </p:txBody>
      </p:sp>
      <p:sp>
        <p:nvSpPr>
          <p:cNvPr id="3" name="タイトル 2"/>
          <p:cNvSpPr>
            <a:spLocks noGrp="1"/>
          </p:cNvSpPr>
          <p:nvPr>
            <p:ph type="title"/>
          </p:nvPr>
        </p:nvSpPr>
        <p:spPr/>
        <p:txBody>
          <a:bodyPr/>
          <a:lstStyle/>
          <a:p>
            <a:r>
              <a:rPr kumimoji="1" lang="ja-JP" altLang="en-US" dirty="0" smtClean="0"/>
              <a:t>シミュレーション</a:t>
            </a:r>
            <a:endParaRPr kumimoji="1" lang="ja-JP" altLang="en-US" dirty="0"/>
          </a:p>
        </p:txBody>
      </p:sp>
    </p:spTree>
    <p:extLst>
      <p:ext uri="{BB962C8B-B14F-4D97-AF65-F5344CB8AC3E}">
        <p14:creationId xmlns:p14="http://schemas.microsoft.com/office/powerpoint/2010/main" val="3197029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近年政治学の分野で適用が進んでいるのは、　　マルチエージェントシミュレーションという手法</a:t>
            </a:r>
            <a:endParaRPr kumimoji="1" lang="en-US" altLang="ja-JP" dirty="0" smtClean="0"/>
          </a:p>
          <a:p>
            <a:endParaRPr lang="en-US" altLang="ja-JP" dirty="0"/>
          </a:p>
          <a:p>
            <a:r>
              <a:rPr kumimoji="1" lang="ja-JP" altLang="en-US" dirty="0" smtClean="0"/>
              <a:t>ミクロな主体の行動を定義し、その集合によってマクロ的にどのような現象が生じるかを分析する</a:t>
            </a:r>
            <a:endParaRPr kumimoji="1" lang="en-US" altLang="ja-JP" dirty="0" smtClean="0"/>
          </a:p>
          <a:p>
            <a:endParaRPr lang="en-US" altLang="ja-JP" dirty="0"/>
          </a:p>
          <a:p>
            <a:r>
              <a:rPr kumimoji="1" lang="ja-JP" altLang="en-US" dirty="0" smtClean="0"/>
              <a:t>ただ、社会におけるミクロな主体としての人間の行動をモデル化するのは難しい</a:t>
            </a:r>
            <a:endParaRPr kumimoji="1" lang="en-US" altLang="ja-JP" dirty="0" smtClean="0"/>
          </a:p>
          <a:p>
            <a:endParaRPr kumimoji="1" lang="ja-JP" altLang="en-US" dirty="0"/>
          </a:p>
        </p:txBody>
      </p:sp>
      <p:sp>
        <p:nvSpPr>
          <p:cNvPr id="3" name="タイトル 2"/>
          <p:cNvSpPr>
            <a:spLocks noGrp="1"/>
          </p:cNvSpPr>
          <p:nvPr>
            <p:ph type="title"/>
          </p:nvPr>
        </p:nvSpPr>
        <p:spPr/>
        <p:txBody>
          <a:bodyPr/>
          <a:lstStyle/>
          <a:p>
            <a:r>
              <a:rPr kumimoji="1" lang="ja-JP" altLang="en-US" dirty="0" smtClean="0"/>
              <a:t>シミュレーション</a:t>
            </a:r>
            <a:endParaRPr kumimoji="1" lang="ja-JP" altLang="en-US" dirty="0"/>
          </a:p>
        </p:txBody>
      </p:sp>
    </p:spTree>
    <p:extLst>
      <p:ext uri="{BB962C8B-B14F-4D97-AF65-F5344CB8AC3E}">
        <p14:creationId xmlns:p14="http://schemas.microsoft.com/office/powerpoint/2010/main" val="7255500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数学的手法を用い、演繹</a:t>
            </a:r>
            <a:r>
              <a:rPr lang="ja-JP" altLang="en-US" dirty="0" smtClean="0"/>
              <a:t>的に</a:t>
            </a:r>
            <a:r>
              <a:rPr lang="ja-JP" altLang="en-US" b="1" dirty="0" smtClean="0">
                <a:solidFill>
                  <a:schemeClr val="accent3"/>
                </a:solidFill>
              </a:rPr>
              <a:t>モデルを構築</a:t>
            </a:r>
            <a:r>
              <a:rPr lang="ja-JP" altLang="en-US" dirty="0" smtClean="0"/>
              <a:t>する</a:t>
            </a:r>
            <a:endParaRPr lang="en-US" altLang="ja-JP" dirty="0"/>
          </a:p>
          <a:p>
            <a:pPr marL="109728" indent="0">
              <a:buNone/>
            </a:pPr>
            <a:endParaRPr lang="en-US" altLang="ja-JP" dirty="0" smtClean="0"/>
          </a:p>
          <a:p>
            <a:pPr marL="109728" indent="0">
              <a:buNone/>
            </a:pPr>
            <a:endParaRPr lang="en-US" altLang="ja-JP" dirty="0"/>
          </a:p>
          <a:p>
            <a:r>
              <a:rPr lang="ja-JP" altLang="en-US" dirty="0"/>
              <a:t>論理的な</a:t>
            </a:r>
            <a:r>
              <a:rPr lang="ja-JP" altLang="en-US" dirty="0" smtClean="0"/>
              <a:t>厳密性を担保できる</a:t>
            </a:r>
            <a:endParaRPr lang="en-US" altLang="ja-JP" dirty="0" smtClean="0"/>
          </a:p>
          <a:p>
            <a:endParaRPr kumimoji="1" lang="en-US" altLang="ja-JP" dirty="0" smtClean="0"/>
          </a:p>
          <a:p>
            <a:endParaRPr kumimoji="1" lang="en-US" altLang="ja-JP" dirty="0"/>
          </a:p>
          <a:p>
            <a:r>
              <a:rPr lang="ja-JP" altLang="en-US" dirty="0" smtClean="0"/>
              <a:t>論証のプロセスや、置かれている仮定が明確に　示されるため、モデルの問題点を発見しやすい</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数理モデル</a:t>
            </a:r>
            <a:endParaRPr kumimoji="1" lang="ja-JP" altLang="en-US" dirty="0"/>
          </a:p>
        </p:txBody>
      </p:sp>
    </p:spTree>
    <p:extLst>
      <p:ext uri="{BB962C8B-B14F-4D97-AF65-F5344CB8AC3E}">
        <p14:creationId xmlns:p14="http://schemas.microsoft.com/office/powerpoint/2010/main" val="22166178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また、論理性が高いために、自然言語による記述モデルでは発見できないような隠れた論理的展開を明らかにできる</a:t>
            </a:r>
            <a:endParaRPr kumimoji="1" lang="en-US" altLang="ja-JP" dirty="0" smtClean="0"/>
          </a:p>
          <a:p>
            <a:endParaRPr lang="en-US" altLang="ja-JP" dirty="0"/>
          </a:p>
          <a:p>
            <a:r>
              <a:rPr kumimoji="1" lang="ja-JP" altLang="en-US" dirty="0" smtClean="0"/>
              <a:t>数理モデル相互の適切さを判断する先験的な規準はない</a:t>
            </a:r>
            <a:endParaRPr kumimoji="1" lang="en-US" altLang="ja-JP" dirty="0" smtClean="0"/>
          </a:p>
          <a:p>
            <a:pPr marL="365760" lvl="1" indent="0">
              <a:buNone/>
            </a:pPr>
            <a:r>
              <a:rPr lang="ja-JP" altLang="en-US" sz="2700" dirty="0"/>
              <a:t>⇒</a:t>
            </a:r>
            <a:r>
              <a:rPr lang="ja-JP" altLang="en-US" sz="2700" dirty="0" smtClean="0"/>
              <a:t>実証データとより整合的なもの、より広い範囲をカバーするモデルと整合的なものが適切であると判断される</a:t>
            </a:r>
            <a:endParaRPr lang="en-US" altLang="ja-JP" sz="2700" dirty="0" smtClean="0"/>
          </a:p>
          <a:p>
            <a:pPr marL="365760" lvl="1" indent="0">
              <a:buNone/>
            </a:pPr>
            <a:r>
              <a:rPr kumimoji="1" lang="ja-JP" altLang="en-US" sz="2700" dirty="0" smtClean="0"/>
              <a:t>⇒実証研究との接続が必要</a:t>
            </a:r>
            <a:endParaRPr kumimoji="1" lang="ja-JP" altLang="en-US" sz="2700" dirty="0"/>
          </a:p>
        </p:txBody>
      </p:sp>
      <p:sp>
        <p:nvSpPr>
          <p:cNvPr id="3" name="タイトル 2"/>
          <p:cNvSpPr>
            <a:spLocks noGrp="1"/>
          </p:cNvSpPr>
          <p:nvPr>
            <p:ph type="title"/>
          </p:nvPr>
        </p:nvSpPr>
        <p:spPr/>
        <p:txBody>
          <a:bodyPr/>
          <a:lstStyle/>
          <a:p>
            <a:r>
              <a:rPr kumimoji="1" lang="ja-JP" altLang="en-US" dirty="0" smtClean="0"/>
              <a:t>数理モデル</a:t>
            </a:r>
            <a:endParaRPr kumimoji="1" lang="ja-JP" altLang="en-US" dirty="0"/>
          </a:p>
        </p:txBody>
      </p:sp>
    </p:spTree>
    <p:extLst>
      <p:ext uri="{BB962C8B-B14F-4D97-AF65-F5344CB8AC3E}">
        <p14:creationId xmlns:p14="http://schemas.microsoft.com/office/powerpoint/2010/main" val="6044378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自然言語</a:t>
            </a:r>
            <a:r>
              <a:rPr lang="ja-JP" altLang="en-US" dirty="0"/>
              <a:t>：</a:t>
            </a:r>
            <a:r>
              <a:rPr lang="ja-JP" altLang="en-US" dirty="0" smtClean="0"/>
              <a:t>英語、日本語といった言語のこと</a:t>
            </a:r>
            <a:endParaRPr lang="en-US" altLang="ja-JP" dirty="0" smtClean="0"/>
          </a:p>
          <a:p>
            <a:pPr marL="109728" indent="0">
              <a:buNone/>
            </a:pPr>
            <a:endParaRPr lang="en-US" altLang="ja-JP" dirty="0"/>
          </a:p>
          <a:p>
            <a:pPr marL="109728" indent="0">
              <a:buNone/>
            </a:pPr>
            <a:endParaRPr kumimoji="1" lang="en-US" altLang="ja-JP" dirty="0"/>
          </a:p>
          <a:p>
            <a:r>
              <a:rPr kumimoji="1" lang="ja-JP" altLang="en-US" dirty="0" smtClean="0"/>
              <a:t>言葉を用いて因果関係のメカニズムを記述することで、因果モデルを構築する</a:t>
            </a:r>
            <a:endParaRPr lang="en-US" altLang="ja-JP" dirty="0" smtClean="0"/>
          </a:p>
          <a:p>
            <a:endParaRPr lang="en-US" altLang="ja-JP" dirty="0" smtClean="0"/>
          </a:p>
          <a:p>
            <a:endParaRPr lang="en-US" altLang="ja-JP" dirty="0"/>
          </a:p>
          <a:p>
            <a:r>
              <a:rPr kumimoji="1" lang="ja-JP" altLang="en-US" dirty="0" smtClean="0"/>
              <a:t>数理的アプローチに比べると、論理的な厳密性は担保できない</a:t>
            </a:r>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自然言語による因果モデル構築</a:t>
            </a:r>
            <a:endParaRPr kumimoji="1" lang="ja-JP" altLang="en-US" dirty="0"/>
          </a:p>
        </p:txBody>
      </p:sp>
    </p:spTree>
    <p:extLst>
      <p:ext uri="{BB962C8B-B14F-4D97-AF65-F5344CB8AC3E}">
        <p14:creationId xmlns:p14="http://schemas.microsoft.com/office/powerpoint/2010/main" val="596773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a:t>
            </a:r>
            <a:r>
              <a:rPr kumimoji="1" lang="ja-JP" altLang="en-US" dirty="0" smtClean="0"/>
              <a:t>なぜ</a:t>
            </a:r>
            <a:r>
              <a:rPr lang="ja-JP" altLang="en-US" dirty="0" smtClean="0"/>
              <a:t>科学的</a:t>
            </a:r>
            <a:r>
              <a:rPr kumimoji="1" lang="ja-JP" altLang="en-US" dirty="0" smtClean="0"/>
              <a:t>方法論</a:t>
            </a:r>
            <a:r>
              <a:rPr kumimoji="1" lang="ja-JP" altLang="en-US" dirty="0" smtClean="0"/>
              <a:t>か</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科学的</a:t>
            </a:r>
            <a:r>
              <a:rPr kumimoji="1" lang="ja-JP" altLang="en-US" dirty="0" smtClean="0"/>
              <a:t>な研究</a:t>
            </a:r>
            <a:r>
              <a:rPr kumimoji="1" lang="ja-JP" altLang="en-US" dirty="0" smtClean="0"/>
              <a:t>に</a:t>
            </a:r>
            <a:r>
              <a:rPr kumimoji="1" lang="ja-JP" altLang="en-US" dirty="0" smtClean="0"/>
              <a:t>お</a:t>
            </a:r>
            <a:r>
              <a:rPr kumimoji="1" lang="ja-JP" altLang="en-US" dirty="0" smtClean="0"/>
              <a:t>ける</a:t>
            </a:r>
            <a:r>
              <a:rPr kumimoji="1" lang="ja-JP" altLang="en-US" dirty="0" smtClean="0"/>
              <a:t>方法</a:t>
            </a:r>
            <a:r>
              <a:rPr kumimoji="1" lang="ja-JP" altLang="en-US" dirty="0" smtClean="0"/>
              <a:t>の</a:t>
            </a:r>
            <a:r>
              <a:rPr kumimoji="1" lang="ja-JP" altLang="en-US" dirty="0" smtClean="0"/>
              <a:t>意義</a:t>
            </a:r>
            <a:r>
              <a:rPr kumimoji="1" lang="ja-JP" altLang="en-US" dirty="0" smtClean="0"/>
              <a:t>に</a:t>
            </a:r>
            <a:r>
              <a:rPr kumimoji="1" lang="ja-JP" altLang="en-US" dirty="0" smtClean="0"/>
              <a:t>ついて</a:t>
            </a:r>
            <a:endParaRPr kumimoji="1" lang="ja-JP" altLang="en-US" dirty="0"/>
          </a:p>
        </p:txBody>
      </p:sp>
    </p:spTree>
    <p:extLst>
      <p:ext uri="{BB962C8B-B14F-4D97-AF65-F5344CB8AC3E}">
        <p14:creationId xmlns:p14="http://schemas.microsoft.com/office/powerpoint/2010/main" val="100560653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579296" cy="4525963"/>
          </a:xfrm>
        </p:spPr>
        <p:txBody>
          <a:bodyPr/>
          <a:lstStyle/>
          <a:p>
            <a:r>
              <a:rPr kumimoji="1" lang="ja-JP" altLang="en-US" dirty="0" smtClean="0"/>
              <a:t>科学的</a:t>
            </a:r>
            <a:r>
              <a:rPr kumimoji="1" lang="ja-JP" altLang="en-US" dirty="0" smtClean="0"/>
              <a:t>に</a:t>
            </a:r>
            <a:r>
              <a:rPr kumimoji="1" lang="ja-JP" altLang="en-US" dirty="0" smtClean="0"/>
              <a:t>社会現象</a:t>
            </a:r>
            <a:r>
              <a:rPr kumimoji="1" lang="ja-JP" altLang="en-US" dirty="0" smtClean="0"/>
              <a:t>を</a:t>
            </a:r>
            <a:r>
              <a:rPr kumimoji="1" lang="ja-JP" altLang="en-US" dirty="0" smtClean="0"/>
              <a:t>分析するため、どのような手法を適用すべきかということを</a:t>
            </a:r>
            <a:r>
              <a:rPr lang="ja-JP" altLang="en-US" dirty="0"/>
              <a:t>議論</a:t>
            </a:r>
            <a:r>
              <a:rPr kumimoji="1" lang="ja-JP" altLang="en-US" dirty="0" smtClean="0"/>
              <a:t>するの</a:t>
            </a:r>
            <a:r>
              <a:rPr kumimoji="1" lang="ja-JP" altLang="en-US" dirty="0" smtClean="0"/>
              <a:t>が</a:t>
            </a:r>
            <a:r>
              <a:rPr lang="ja-JP" altLang="en-US" b="1" dirty="0" smtClean="0">
                <a:solidFill>
                  <a:schemeClr val="accent3"/>
                </a:solidFill>
              </a:rPr>
              <a:t>科学的</a:t>
            </a:r>
            <a:r>
              <a:rPr kumimoji="1" lang="ja-JP" altLang="en-US" b="1" dirty="0" smtClean="0">
                <a:solidFill>
                  <a:schemeClr val="accent3"/>
                </a:solidFill>
              </a:rPr>
              <a:t>方法論</a:t>
            </a:r>
            <a:endParaRPr kumimoji="1" lang="en-US" altLang="ja-JP" b="1" dirty="0" smtClean="0">
              <a:solidFill>
                <a:schemeClr val="accent3"/>
              </a:solidFill>
            </a:endParaRPr>
          </a:p>
          <a:p>
            <a:endParaRPr lang="en-US" altLang="ja-JP" dirty="0"/>
          </a:p>
          <a:p>
            <a:r>
              <a:rPr lang="ja-JP" altLang="en-US" dirty="0"/>
              <a:t>実証</a:t>
            </a:r>
            <a:r>
              <a:rPr lang="ja-JP" altLang="en-US" dirty="0" smtClean="0"/>
              <a:t>研究は、科学的に</a:t>
            </a:r>
            <a:r>
              <a:rPr lang="ja-JP" altLang="en-US" dirty="0"/>
              <a:t>妥当な手続に</a:t>
            </a:r>
            <a:r>
              <a:rPr lang="ja-JP" altLang="en-US" dirty="0" smtClean="0"/>
              <a:t>基づいて行われることによって、確かな知識を得る</a:t>
            </a:r>
            <a:endParaRPr kumimoji="1" lang="en-US" altLang="ja-JP" dirty="0" smtClean="0"/>
          </a:p>
          <a:p>
            <a:endParaRPr lang="en-US" altLang="ja-JP" dirty="0"/>
          </a:p>
          <a:p>
            <a:r>
              <a:rPr lang="ja-JP" altLang="en-US" dirty="0"/>
              <a:t>しかし</a:t>
            </a:r>
            <a:r>
              <a:rPr lang="ja-JP" altLang="en-US" dirty="0" smtClean="0"/>
              <a:t>科学的な方法も、一定不変である訳ではない</a:t>
            </a:r>
            <a:endParaRPr lang="en-US" altLang="ja-JP" dirty="0" smtClean="0"/>
          </a:p>
          <a:p>
            <a:pPr marL="365760" lvl="1" indent="0">
              <a:buNone/>
            </a:pPr>
            <a:r>
              <a:rPr lang="ja-JP" altLang="en-US" sz="2700" dirty="0" smtClean="0"/>
              <a:t>異なる方法論的立場を認識し、自らの依拠する方法にも自覚的である必要がある</a:t>
            </a:r>
            <a:endParaRPr lang="en-US" altLang="ja-JP" sz="2700" dirty="0" smtClean="0"/>
          </a:p>
          <a:p>
            <a:pPr marL="109728" indent="0">
              <a:buNone/>
            </a:pPr>
            <a:endParaRPr lang="en-US" altLang="ja-JP" dirty="0"/>
          </a:p>
          <a:p>
            <a:endParaRPr kumimoji="1" lang="ja-JP" altLang="en-US" dirty="0"/>
          </a:p>
        </p:txBody>
      </p:sp>
      <p:sp>
        <p:nvSpPr>
          <p:cNvPr id="3" name="タイトル 2"/>
          <p:cNvSpPr>
            <a:spLocks noGrp="1"/>
          </p:cNvSpPr>
          <p:nvPr>
            <p:ph type="title"/>
          </p:nvPr>
        </p:nvSpPr>
        <p:spPr/>
        <p:txBody>
          <a:bodyPr/>
          <a:lstStyle/>
          <a:p>
            <a:r>
              <a:rPr lang="ja-JP" altLang="en-US" dirty="0" smtClean="0"/>
              <a:t>科学的</a:t>
            </a:r>
            <a:r>
              <a:rPr kumimoji="1" lang="ja-JP" altLang="en-US" dirty="0" smtClean="0"/>
              <a:t>方法論</a:t>
            </a:r>
            <a:r>
              <a:rPr kumimoji="1" lang="ja-JP" altLang="en-US" dirty="0" smtClean="0"/>
              <a:t>のすすめ</a:t>
            </a:r>
            <a:endParaRPr kumimoji="1" lang="ja-JP" altLang="en-US" dirty="0"/>
          </a:p>
        </p:txBody>
      </p:sp>
    </p:spTree>
    <p:extLst>
      <p:ext uri="{BB962C8B-B14F-4D97-AF65-F5344CB8AC3E}">
        <p14:creationId xmlns:p14="http://schemas.microsoft.com/office/powerpoint/2010/main" val="18850843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507288" cy="4525963"/>
          </a:xfrm>
        </p:spPr>
        <p:txBody>
          <a:bodyPr/>
          <a:lstStyle/>
          <a:p>
            <a:r>
              <a:rPr kumimoji="1" lang="ja-JP" altLang="en-US" dirty="0" smtClean="0"/>
              <a:t>また、特に政治学という分野においては、政治を分析する者が、同時にその政治社会の一員でもある</a:t>
            </a:r>
            <a:endParaRPr kumimoji="1" lang="en-US" altLang="ja-JP" dirty="0" smtClean="0"/>
          </a:p>
          <a:p>
            <a:endParaRPr lang="en-US" altLang="ja-JP" dirty="0"/>
          </a:p>
          <a:p>
            <a:r>
              <a:rPr kumimoji="1" lang="ja-JP" altLang="en-US" dirty="0" smtClean="0"/>
              <a:t>研究者自身の規範的な評価が、客観的であるはずの実証分析に影響してしまう可能性がある</a:t>
            </a:r>
            <a:endParaRPr kumimoji="1" lang="en-US" altLang="ja-JP" dirty="0" smtClean="0"/>
          </a:p>
          <a:p>
            <a:endParaRPr lang="en-US" altLang="ja-JP" dirty="0" smtClean="0"/>
          </a:p>
          <a:p>
            <a:r>
              <a:rPr kumimoji="1" lang="ja-JP" altLang="en-US" sz="3200" b="1" dirty="0" smtClean="0">
                <a:solidFill>
                  <a:schemeClr val="accent1"/>
                </a:solidFill>
              </a:rPr>
              <a:t>だからこそ、方法論的な自覚が必要</a:t>
            </a:r>
            <a:endParaRPr kumimoji="1" lang="ja-JP" altLang="en-US" sz="3200" b="1" dirty="0">
              <a:solidFill>
                <a:schemeClr val="accent1"/>
              </a:solidFill>
            </a:endParaRPr>
          </a:p>
        </p:txBody>
      </p:sp>
      <p:sp>
        <p:nvSpPr>
          <p:cNvPr id="3" name="タイトル 2"/>
          <p:cNvSpPr>
            <a:spLocks noGrp="1"/>
          </p:cNvSpPr>
          <p:nvPr>
            <p:ph type="title"/>
          </p:nvPr>
        </p:nvSpPr>
        <p:spPr/>
        <p:txBody>
          <a:bodyPr/>
          <a:lstStyle/>
          <a:p>
            <a:r>
              <a:rPr lang="ja-JP" altLang="en-US" dirty="0" smtClean="0"/>
              <a:t>科学的</a:t>
            </a:r>
            <a:r>
              <a:rPr kumimoji="1" lang="ja-JP" altLang="en-US" dirty="0" smtClean="0"/>
              <a:t>方法論</a:t>
            </a:r>
            <a:r>
              <a:rPr kumimoji="1" lang="ja-JP" altLang="en-US" dirty="0" smtClean="0"/>
              <a:t>のすすめ</a:t>
            </a:r>
            <a:endParaRPr kumimoji="1" lang="ja-JP" altLang="en-US" dirty="0"/>
          </a:p>
        </p:txBody>
      </p:sp>
    </p:spTree>
    <p:extLst>
      <p:ext uri="{BB962C8B-B14F-4D97-AF65-F5344CB8AC3E}">
        <p14:creationId xmlns:p14="http://schemas.microsoft.com/office/powerpoint/2010/main" val="24325940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590549121"/>
              </p:ext>
            </p:extLst>
          </p:nvPr>
        </p:nvGraphicFramePr>
        <p:xfrm>
          <a:off x="457200" y="1481138"/>
          <a:ext cx="8219256"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タイトル 3"/>
          <p:cNvSpPr>
            <a:spLocks noGrp="1"/>
          </p:cNvSpPr>
          <p:nvPr>
            <p:ph type="title"/>
          </p:nvPr>
        </p:nvSpPr>
        <p:spPr/>
        <p:txBody>
          <a:bodyPr>
            <a:normAutofit/>
          </a:bodyPr>
          <a:lstStyle/>
          <a:p>
            <a:r>
              <a:rPr lang="ja-JP" altLang="en-US" dirty="0"/>
              <a:t>科学的</a:t>
            </a:r>
            <a:r>
              <a:rPr lang="ja-JP" altLang="en-US" dirty="0" smtClean="0"/>
              <a:t>な研究</a:t>
            </a:r>
            <a:r>
              <a:rPr kumimoji="1" lang="ja-JP" altLang="en-US" dirty="0" smtClean="0"/>
              <a:t>の流れ</a:t>
            </a:r>
            <a:endParaRPr kumimoji="1" lang="ja-JP" altLang="en-US" dirty="0"/>
          </a:p>
        </p:txBody>
      </p:sp>
      <p:sp>
        <p:nvSpPr>
          <p:cNvPr id="7" name="テキスト ボックス 6"/>
          <p:cNvSpPr txBox="1"/>
          <p:nvPr/>
        </p:nvSpPr>
        <p:spPr>
          <a:xfrm>
            <a:off x="3635896" y="5966821"/>
            <a:ext cx="5328592" cy="830997"/>
          </a:xfrm>
          <a:prstGeom prst="rect">
            <a:avLst/>
          </a:prstGeom>
          <a:noFill/>
        </p:spPr>
        <p:txBody>
          <a:bodyPr wrap="square" rtlCol="0">
            <a:spAutoFit/>
          </a:bodyPr>
          <a:lstStyle/>
          <a:p>
            <a:r>
              <a:rPr kumimoji="1" lang="ja-JP" altLang="en-US" sz="2400" b="1" dirty="0" smtClean="0">
                <a:solidFill>
                  <a:schemeClr val="accent3"/>
                </a:solidFill>
              </a:rPr>
              <a:t>このプロセスを繰り返すことで、</a:t>
            </a:r>
            <a:endParaRPr kumimoji="1" lang="en-US" altLang="ja-JP" sz="2400" b="1" dirty="0" smtClean="0">
              <a:solidFill>
                <a:schemeClr val="accent3"/>
              </a:solidFill>
            </a:endParaRPr>
          </a:p>
          <a:p>
            <a:r>
              <a:rPr kumimoji="1" lang="ja-JP" altLang="en-US" sz="2400" b="1" dirty="0" smtClean="0">
                <a:solidFill>
                  <a:schemeClr val="accent3"/>
                </a:solidFill>
              </a:rPr>
              <a:t>よりよい理論の構築を目指す</a:t>
            </a:r>
            <a:endParaRPr kumimoji="1" lang="ja-JP" altLang="en-US" sz="2400" b="1" dirty="0">
              <a:solidFill>
                <a:schemeClr val="accent3"/>
              </a:solidFill>
            </a:endParaRPr>
          </a:p>
        </p:txBody>
      </p:sp>
    </p:spTree>
    <p:extLst>
      <p:ext uri="{BB962C8B-B14F-4D97-AF65-F5344CB8AC3E}">
        <p14:creationId xmlns:p14="http://schemas.microsoft.com/office/powerpoint/2010/main" val="394526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268760"/>
            <a:ext cx="8229600" cy="4738531"/>
          </a:xfrm>
        </p:spPr>
        <p:txBody>
          <a:bodyPr/>
          <a:lstStyle/>
          <a:p>
            <a:pPr marL="109728" indent="0">
              <a:buNone/>
            </a:pPr>
            <a:r>
              <a:rPr kumimoji="1" lang="ja-JP" altLang="en-US" sz="2800" b="1" dirty="0" smtClean="0">
                <a:solidFill>
                  <a:schemeClr val="accent3"/>
                </a:solidFill>
              </a:rPr>
              <a:t>幸いにして、早稲田大学政治経済学部には方法論を学ぶ環境が整っている</a:t>
            </a:r>
            <a:endParaRPr kumimoji="1" lang="en-US" altLang="ja-JP" sz="2800" b="1" dirty="0" smtClean="0">
              <a:solidFill>
                <a:schemeClr val="accent3"/>
              </a:solidFill>
            </a:endParaRPr>
          </a:p>
          <a:p>
            <a:endParaRPr lang="en-US" altLang="ja-JP" sz="2000" dirty="0" smtClean="0"/>
          </a:p>
          <a:p>
            <a:r>
              <a:rPr lang="ja-JP" altLang="en-US" sz="2000" dirty="0" smtClean="0"/>
              <a:t>計量分析→計量政治学、政治経済の計量分析、計量経済学</a:t>
            </a:r>
            <a:endParaRPr lang="en-US" altLang="ja-JP" sz="2000" dirty="0" smtClean="0"/>
          </a:p>
          <a:p>
            <a:r>
              <a:rPr lang="ja-JP" altLang="en-US" sz="2000" dirty="0"/>
              <a:t>実験</a:t>
            </a:r>
            <a:r>
              <a:rPr lang="ja-JP" altLang="en-US" sz="2000" dirty="0" smtClean="0"/>
              <a:t>研究→実験経済学</a:t>
            </a:r>
            <a:endParaRPr lang="en-US" altLang="ja-JP" sz="2000" dirty="0" smtClean="0"/>
          </a:p>
          <a:p>
            <a:r>
              <a:rPr lang="ja-JP" altLang="en-US" sz="2000" dirty="0"/>
              <a:t>ゲーム</a:t>
            </a:r>
            <a:r>
              <a:rPr lang="ja-JP" altLang="en-US" sz="2000" dirty="0" smtClean="0"/>
              <a:t>理論→ゲーム理論、ゲーム理論入門、国際政治学</a:t>
            </a:r>
            <a:endParaRPr lang="en-US" altLang="ja-JP" sz="2000" dirty="0" smtClean="0"/>
          </a:p>
          <a:p>
            <a:r>
              <a:rPr lang="ja-JP" altLang="en-US" sz="2000" dirty="0" smtClean="0"/>
              <a:t>シミュレーション→シミュレーション分析</a:t>
            </a:r>
            <a:endParaRPr lang="en-US" altLang="ja-JP" sz="2000" dirty="0"/>
          </a:p>
          <a:p>
            <a:r>
              <a:rPr kumimoji="1" lang="ja-JP" altLang="en-US" sz="2000" dirty="0" smtClean="0"/>
              <a:t>政治学方法論全体について→調査研究デザイン</a:t>
            </a:r>
            <a:endParaRPr kumimoji="1" lang="en-US" altLang="ja-JP" sz="2000" dirty="0" smtClean="0"/>
          </a:p>
          <a:p>
            <a:endParaRPr lang="en-US" altLang="ja-JP" sz="2000" dirty="0"/>
          </a:p>
          <a:p>
            <a:pPr marL="109728" indent="0">
              <a:buNone/>
            </a:pPr>
            <a:r>
              <a:rPr kumimoji="1" lang="ja-JP" altLang="en-US" sz="2800" b="1" dirty="0" smtClean="0">
                <a:solidFill>
                  <a:schemeClr val="accent1"/>
                </a:solidFill>
              </a:rPr>
              <a:t>方法論を学び、より確かな方法で政治現象を理解　していこう！！</a:t>
            </a:r>
            <a:endParaRPr kumimoji="1" lang="en-US" altLang="ja-JP" sz="2800" b="1" dirty="0" smtClean="0">
              <a:solidFill>
                <a:schemeClr val="accent1"/>
              </a:solidFill>
            </a:endParaRPr>
          </a:p>
          <a:p>
            <a:endParaRPr kumimoji="1" lang="ja-JP" altLang="en-US" sz="2000" dirty="0"/>
          </a:p>
        </p:txBody>
      </p:sp>
      <p:sp>
        <p:nvSpPr>
          <p:cNvPr id="3" name="タイトル 2"/>
          <p:cNvSpPr>
            <a:spLocks noGrp="1"/>
          </p:cNvSpPr>
          <p:nvPr>
            <p:ph type="title"/>
          </p:nvPr>
        </p:nvSpPr>
        <p:spPr/>
        <p:txBody>
          <a:bodyPr/>
          <a:lstStyle/>
          <a:p>
            <a:r>
              <a:rPr lang="ja-JP" altLang="en-US" dirty="0" smtClean="0"/>
              <a:t>科学的</a:t>
            </a:r>
            <a:r>
              <a:rPr kumimoji="1" lang="ja-JP" altLang="en-US" dirty="0" smtClean="0"/>
              <a:t>方法論</a:t>
            </a:r>
            <a:r>
              <a:rPr kumimoji="1" lang="ja-JP" altLang="en-US" dirty="0" smtClean="0"/>
              <a:t>のすすめ</a:t>
            </a:r>
            <a:endParaRPr kumimoji="1" lang="ja-JP" altLang="en-US" dirty="0"/>
          </a:p>
        </p:txBody>
      </p:sp>
    </p:spTree>
    <p:extLst>
      <p:ext uri="{BB962C8B-B14F-4D97-AF65-F5344CB8AC3E}">
        <p14:creationId xmlns:p14="http://schemas.microsoft.com/office/powerpoint/2010/main" val="2581940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81328"/>
            <a:ext cx="8579296" cy="4525963"/>
          </a:xfrm>
        </p:spPr>
        <p:txBody>
          <a:bodyPr/>
          <a:lstStyle/>
          <a:p>
            <a:r>
              <a:rPr kumimoji="1" lang="ja-JP" altLang="en-US" dirty="0" smtClean="0"/>
              <a:t>とはいっても</a:t>
            </a:r>
            <a:r>
              <a:rPr kumimoji="1" lang="en-US" altLang="ja-JP" dirty="0" smtClean="0"/>
              <a:t>…</a:t>
            </a:r>
          </a:p>
          <a:p>
            <a:r>
              <a:rPr lang="ja-JP" altLang="en-US" dirty="0" smtClean="0"/>
              <a:t>方法論を知るだけで面白い研究ができる訳ではない</a:t>
            </a:r>
            <a:r>
              <a:rPr lang="en-US" altLang="ja-JP" dirty="0" smtClean="0"/>
              <a:t>(</a:t>
            </a:r>
            <a:r>
              <a:rPr lang="ja-JP" altLang="en-US" dirty="0" smtClean="0"/>
              <a:t>あたりまえ</a:t>
            </a:r>
            <a:r>
              <a:rPr lang="en-US" altLang="ja-JP" dirty="0" smtClean="0"/>
              <a:t>)</a:t>
            </a:r>
          </a:p>
          <a:p>
            <a:endParaRPr kumimoji="1" lang="en-US" altLang="ja-JP" dirty="0" smtClean="0"/>
          </a:p>
          <a:p>
            <a:r>
              <a:rPr lang="ja-JP" altLang="en-US" dirty="0" smtClean="0"/>
              <a:t>研究対象となる政治</a:t>
            </a:r>
            <a:r>
              <a:rPr lang="en-US" altLang="ja-JP" dirty="0" smtClean="0"/>
              <a:t>(</a:t>
            </a:r>
            <a:r>
              <a:rPr lang="ja-JP" altLang="en-US" dirty="0" smtClean="0"/>
              <a:t>学</a:t>
            </a:r>
            <a:r>
              <a:rPr lang="en-US" altLang="ja-JP" dirty="0" smtClean="0"/>
              <a:t>)</a:t>
            </a:r>
            <a:r>
              <a:rPr lang="ja-JP" altLang="en-US" dirty="0" err="1" smtClean="0"/>
              <a:t>への</a:t>
            </a:r>
            <a:r>
              <a:rPr lang="ja-JP" altLang="en-US" dirty="0" smtClean="0"/>
              <a:t>知識が必要だし、</a:t>
            </a:r>
            <a:r>
              <a:rPr lang="ja-JP" altLang="en-US" dirty="0"/>
              <a:t>、</a:t>
            </a:r>
            <a:r>
              <a:rPr lang="ja-JP" altLang="en-US" dirty="0" smtClean="0"/>
              <a:t>、</a:t>
            </a:r>
            <a:endParaRPr lang="en-US" altLang="ja-JP" dirty="0" smtClean="0"/>
          </a:p>
          <a:p>
            <a:r>
              <a:rPr kumimoji="1" lang="ja-JP" altLang="en-US" dirty="0"/>
              <a:t>政治学以外</a:t>
            </a:r>
            <a:r>
              <a:rPr kumimoji="1" lang="ja-JP" altLang="en-US" dirty="0" smtClean="0"/>
              <a:t>の諸学問の知識が活きることも多い</a:t>
            </a:r>
            <a:endParaRPr kumimoji="1" lang="en-US" altLang="ja-JP" dirty="0" smtClean="0"/>
          </a:p>
          <a:p>
            <a:endParaRPr kumimoji="1" lang="en-US" altLang="ja-JP" dirty="0"/>
          </a:p>
          <a:p>
            <a:r>
              <a:rPr lang="ja-JP" altLang="en-US" b="1" dirty="0" smtClean="0">
                <a:solidFill>
                  <a:schemeClr val="accent1"/>
                </a:solidFill>
              </a:rPr>
              <a:t>日常の政治現象に潜む謎を発見していく知的好奇心</a:t>
            </a:r>
            <a:endParaRPr lang="en-US" altLang="ja-JP" b="1" dirty="0" smtClean="0">
              <a:solidFill>
                <a:schemeClr val="accent1"/>
              </a:solidFill>
            </a:endParaRPr>
          </a:p>
          <a:p>
            <a:pPr marL="109728" indent="0">
              <a:buNone/>
            </a:pPr>
            <a:r>
              <a:rPr kumimoji="1" lang="ja-JP" altLang="en-US" dirty="0" smtClean="0"/>
              <a:t>   がなにより大事！！！</a:t>
            </a:r>
            <a:r>
              <a:rPr kumimoji="1" lang="en-US" altLang="ja-JP" dirty="0" smtClean="0"/>
              <a:t>(</a:t>
            </a:r>
            <a:r>
              <a:rPr kumimoji="1" lang="ja-JP" altLang="en-US" dirty="0" smtClean="0"/>
              <a:t>激しく自戒</a:t>
            </a:r>
            <a:r>
              <a:rPr kumimoji="1" lang="en-US" altLang="ja-JP" dirty="0" smtClean="0"/>
              <a:t>)</a:t>
            </a:r>
            <a:endParaRPr kumimoji="1" lang="ja-JP" altLang="en-US" dirty="0"/>
          </a:p>
        </p:txBody>
      </p:sp>
      <p:sp>
        <p:nvSpPr>
          <p:cNvPr id="3" name="タイトル 2"/>
          <p:cNvSpPr>
            <a:spLocks noGrp="1"/>
          </p:cNvSpPr>
          <p:nvPr>
            <p:ph type="title"/>
          </p:nvPr>
        </p:nvSpPr>
        <p:spPr/>
        <p:txBody>
          <a:bodyPr/>
          <a:lstStyle/>
          <a:p>
            <a:r>
              <a:rPr kumimoji="1" lang="ja-JP" altLang="en-US" dirty="0" smtClean="0"/>
              <a:t>さいごに</a:t>
            </a:r>
            <a:endParaRPr kumimoji="1" lang="ja-JP" altLang="en-US" dirty="0"/>
          </a:p>
        </p:txBody>
      </p:sp>
    </p:spTree>
    <p:extLst>
      <p:ext uri="{BB962C8B-B14F-4D97-AF65-F5344CB8AC3E}">
        <p14:creationId xmlns:p14="http://schemas.microsoft.com/office/powerpoint/2010/main" val="16866247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pPr marL="109728" indent="0">
              <a:buNone/>
            </a:pPr>
            <a:r>
              <a:rPr kumimoji="1" lang="ja-JP" altLang="en-US" sz="2400" dirty="0" smtClean="0"/>
              <a:t>荒井紀一郎</a:t>
            </a:r>
            <a:r>
              <a:rPr kumimoji="1" lang="en-US" altLang="ja-JP" sz="2400" dirty="0" smtClean="0"/>
              <a:t>『</a:t>
            </a:r>
            <a:r>
              <a:rPr kumimoji="1" lang="ja-JP" altLang="en-US" sz="2400" dirty="0" smtClean="0"/>
              <a:t>参加のメカニズム</a:t>
            </a:r>
            <a:r>
              <a:rPr kumimoji="1" lang="en-US" altLang="ja-JP" sz="2400" dirty="0" smtClean="0"/>
              <a:t>』</a:t>
            </a:r>
          </a:p>
          <a:p>
            <a:pPr marL="109728" indent="0">
              <a:buNone/>
            </a:pPr>
            <a:r>
              <a:rPr lang="ja-JP" altLang="en-US" sz="2400" dirty="0"/>
              <a:t>久米郁男</a:t>
            </a:r>
            <a:r>
              <a:rPr lang="en-US" altLang="ja-JP" sz="2400" dirty="0"/>
              <a:t>『</a:t>
            </a:r>
            <a:r>
              <a:rPr lang="ja-JP" altLang="en-US" sz="2400" dirty="0"/>
              <a:t>原因を推論する</a:t>
            </a:r>
            <a:r>
              <a:rPr lang="en-US" altLang="ja-JP" sz="2400" dirty="0" smtClean="0"/>
              <a:t>』</a:t>
            </a:r>
            <a:endParaRPr kumimoji="1" lang="en-US" altLang="ja-JP" sz="2400" dirty="0" smtClean="0"/>
          </a:p>
          <a:p>
            <a:pPr marL="109728" indent="0">
              <a:buNone/>
            </a:pPr>
            <a:r>
              <a:rPr kumimoji="1" lang="ja-JP" altLang="en-US" sz="2400" dirty="0" smtClean="0"/>
              <a:t>清水・河野編</a:t>
            </a:r>
            <a:r>
              <a:rPr kumimoji="1" lang="en-US" altLang="ja-JP" sz="2400" dirty="0" smtClean="0"/>
              <a:t>『</a:t>
            </a:r>
            <a:r>
              <a:rPr kumimoji="1" lang="ja-JP" altLang="en-US" sz="2400" dirty="0" smtClean="0"/>
              <a:t>入門政治経済学方法論</a:t>
            </a:r>
            <a:r>
              <a:rPr kumimoji="1" lang="en-US" altLang="ja-JP" sz="2400" dirty="0" smtClean="0"/>
              <a:t>』</a:t>
            </a:r>
          </a:p>
          <a:p>
            <a:pPr marL="109728" indent="0">
              <a:buNone/>
            </a:pPr>
            <a:r>
              <a:rPr kumimoji="1" lang="ja-JP" altLang="en-US" sz="2400" dirty="0" smtClean="0"/>
              <a:t>戸田山和久</a:t>
            </a:r>
            <a:r>
              <a:rPr kumimoji="1" lang="en-US" altLang="ja-JP" sz="2400" dirty="0" smtClean="0"/>
              <a:t>『</a:t>
            </a:r>
            <a:r>
              <a:rPr kumimoji="1" lang="ja-JP" altLang="en-US" sz="2400" dirty="0" smtClean="0"/>
              <a:t>「科学的思考」のレッスン</a:t>
            </a:r>
            <a:r>
              <a:rPr kumimoji="1" lang="en-US" altLang="ja-JP" sz="2400" dirty="0" smtClean="0"/>
              <a:t>』</a:t>
            </a:r>
          </a:p>
          <a:p>
            <a:pPr marL="109728" indent="0">
              <a:buNone/>
            </a:pPr>
            <a:r>
              <a:rPr kumimoji="1" lang="ja-JP" altLang="en-US" sz="2400" dirty="0" smtClean="0"/>
              <a:t>星野崇宏</a:t>
            </a:r>
            <a:r>
              <a:rPr kumimoji="1" lang="en-US" altLang="ja-JP" sz="2400" dirty="0" smtClean="0"/>
              <a:t>『</a:t>
            </a:r>
            <a:r>
              <a:rPr kumimoji="1" lang="ja-JP" altLang="en-US" sz="2400" dirty="0" smtClean="0"/>
              <a:t>調査観察データの統計科学</a:t>
            </a:r>
            <a:r>
              <a:rPr kumimoji="1" lang="en-US" altLang="ja-JP" sz="2400" dirty="0" smtClean="0"/>
              <a:t>』</a:t>
            </a:r>
          </a:p>
          <a:p>
            <a:pPr marL="109728" indent="0">
              <a:buNone/>
            </a:pPr>
            <a:r>
              <a:rPr kumimoji="1" lang="ja-JP" altLang="en-US" sz="2400" dirty="0" smtClean="0"/>
              <a:t>ブレイディ・コリアー編</a:t>
            </a:r>
            <a:r>
              <a:rPr kumimoji="1" lang="en-US" altLang="ja-JP" sz="2400" dirty="0" smtClean="0"/>
              <a:t>『</a:t>
            </a:r>
            <a:r>
              <a:rPr kumimoji="1" lang="ja-JP" altLang="en-US" sz="2400" dirty="0" smtClean="0"/>
              <a:t>社会科学の方法論争</a:t>
            </a:r>
            <a:r>
              <a:rPr kumimoji="1" lang="en-US" altLang="ja-JP" sz="2400" dirty="0" smtClean="0"/>
              <a:t>』</a:t>
            </a:r>
          </a:p>
          <a:p>
            <a:pPr marL="109728" indent="0">
              <a:buNone/>
            </a:pPr>
            <a:r>
              <a:rPr lang="ja-JP" altLang="en-US" sz="2400" dirty="0"/>
              <a:t>キング・コヘイン・</a:t>
            </a:r>
            <a:r>
              <a:rPr lang="ja-JP" altLang="en-US" sz="2400" dirty="0" smtClean="0"/>
              <a:t>ヴァーバ</a:t>
            </a:r>
            <a:r>
              <a:rPr lang="en-US" altLang="ja-JP" sz="2400" dirty="0" smtClean="0"/>
              <a:t>『</a:t>
            </a:r>
            <a:r>
              <a:rPr lang="ja-JP" altLang="en-US" sz="2400" dirty="0" smtClean="0"/>
              <a:t>社会科学のリサーチ・デザイン</a:t>
            </a:r>
            <a:r>
              <a:rPr lang="en-US" altLang="ja-JP" sz="2400" dirty="0" smtClean="0"/>
              <a:t>』</a:t>
            </a:r>
          </a:p>
          <a:p>
            <a:pPr marL="109728" indent="0">
              <a:buNone/>
            </a:pPr>
            <a:endParaRPr lang="en-US" altLang="ja-JP" sz="2400" dirty="0" smtClean="0"/>
          </a:p>
          <a:p>
            <a:pPr marL="109728" indent="0">
              <a:buNone/>
            </a:pPr>
            <a:endParaRPr lang="en-US" altLang="ja-JP" sz="2400" dirty="0"/>
          </a:p>
        </p:txBody>
      </p:sp>
      <p:sp>
        <p:nvSpPr>
          <p:cNvPr id="3" name="タイトル 2"/>
          <p:cNvSpPr>
            <a:spLocks noGrp="1"/>
          </p:cNvSpPr>
          <p:nvPr>
            <p:ph type="title"/>
          </p:nvPr>
        </p:nvSpPr>
        <p:spPr/>
        <p:txBody>
          <a:bodyPr/>
          <a:lstStyle/>
          <a:p>
            <a:r>
              <a:rPr kumimoji="1" lang="ja-JP" altLang="en-US" dirty="0" smtClean="0"/>
              <a:t>参考文献</a:t>
            </a:r>
            <a:endParaRPr kumimoji="1" lang="ja-JP" altLang="en-US" dirty="0"/>
          </a:p>
        </p:txBody>
      </p:sp>
    </p:spTree>
    <p:extLst>
      <p:ext uri="{BB962C8B-B14F-4D97-AF65-F5344CB8AC3E}">
        <p14:creationId xmlns:p14="http://schemas.microsoft.com/office/powerpoint/2010/main" val="2296414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18843748"/>
              </p:ext>
            </p:extLst>
          </p:nvPr>
        </p:nvGraphicFramePr>
        <p:xfrm>
          <a:off x="457200" y="1481138"/>
          <a:ext cx="8229600" cy="46121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タイトル 2"/>
          <p:cNvSpPr>
            <a:spLocks noGrp="1"/>
          </p:cNvSpPr>
          <p:nvPr>
            <p:ph type="title"/>
          </p:nvPr>
        </p:nvSpPr>
        <p:spPr/>
        <p:txBody>
          <a:bodyPr/>
          <a:lstStyle/>
          <a:p>
            <a:r>
              <a:rPr lang="ja-JP" altLang="en-US" dirty="0"/>
              <a:t>科学的</a:t>
            </a:r>
            <a:r>
              <a:rPr lang="ja-JP" altLang="en-US" dirty="0" smtClean="0"/>
              <a:t>な研究</a:t>
            </a:r>
            <a:r>
              <a:rPr lang="ja-JP" altLang="en-US" dirty="0"/>
              <a:t>の流れ</a:t>
            </a:r>
            <a:endParaRPr kumimoji="1" lang="ja-JP" altLang="en-US" dirty="0"/>
          </a:p>
        </p:txBody>
      </p:sp>
    </p:spTree>
    <p:extLst>
      <p:ext uri="{BB962C8B-B14F-4D97-AF65-F5344CB8AC3E}">
        <p14:creationId xmlns:p14="http://schemas.microsoft.com/office/powerpoint/2010/main" val="857337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ただし、これらの用語には異同がある</a:t>
            </a:r>
            <a:endParaRPr kumimoji="1" lang="en-US" altLang="ja-JP" dirty="0" smtClean="0"/>
          </a:p>
          <a:p>
            <a:pPr marL="109728" indent="0">
              <a:buNone/>
            </a:pPr>
            <a:r>
              <a:rPr kumimoji="1" lang="en-US" altLang="ja-JP" dirty="0" smtClean="0"/>
              <a:t>   </a:t>
            </a:r>
            <a:r>
              <a:rPr kumimoji="1" lang="ja-JP" altLang="en-US" dirty="0" smtClean="0"/>
              <a:t>理論とモデルはほぼ同じ意味で</a:t>
            </a:r>
            <a:r>
              <a:rPr lang="ja-JP" altLang="en-US" dirty="0" smtClean="0"/>
              <a:t>使われる</a:t>
            </a:r>
            <a:endParaRPr kumimoji="1" lang="en-US" altLang="ja-JP" dirty="0" smtClean="0"/>
          </a:p>
          <a:p>
            <a:endParaRPr kumimoji="1" lang="en-US" altLang="ja-JP" dirty="0" smtClean="0"/>
          </a:p>
          <a:p>
            <a:r>
              <a:rPr kumimoji="1" lang="ja-JP" altLang="en-US" dirty="0" smtClean="0"/>
              <a:t>また、理論と仮説にも科学的に本質的な差はない</a:t>
            </a:r>
            <a:endParaRPr kumimoji="1" lang="en-US" altLang="ja-JP" dirty="0" smtClean="0"/>
          </a:p>
          <a:p>
            <a:endParaRPr lang="en-US" altLang="ja-JP" dirty="0"/>
          </a:p>
          <a:p>
            <a:r>
              <a:rPr lang="ja-JP" altLang="en-US" dirty="0"/>
              <a:t>どんな</a:t>
            </a:r>
            <a:r>
              <a:rPr kumimoji="1" lang="ja-JP" altLang="en-US" dirty="0" smtClean="0"/>
              <a:t>理論も、反証に耐えて現時点で残っている「仮の説」に過ぎない</a:t>
            </a:r>
            <a:endParaRPr kumimoji="1" lang="en-US" altLang="ja-JP" dirty="0" smtClean="0"/>
          </a:p>
          <a:p>
            <a:pPr marL="109728" indent="0">
              <a:buNone/>
            </a:pPr>
            <a:r>
              <a:rPr lang="ja-JP" altLang="en-US" dirty="0" smtClean="0"/>
              <a:t>   </a:t>
            </a:r>
            <a:endParaRPr kumimoji="1" lang="en-US" altLang="ja-JP" dirty="0" smtClean="0"/>
          </a:p>
          <a:p>
            <a:endParaRPr kumimoji="1" lang="ja-JP" altLang="en-US" dirty="0"/>
          </a:p>
        </p:txBody>
      </p:sp>
      <p:sp>
        <p:nvSpPr>
          <p:cNvPr id="3" name="タイトル 2"/>
          <p:cNvSpPr>
            <a:spLocks noGrp="1"/>
          </p:cNvSpPr>
          <p:nvPr>
            <p:ph type="title"/>
          </p:nvPr>
        </p:nvSpPr>
        <p:spPr/>
        <p:txBody>
          <a:bodyPr/>
          <a:lstStyle/>
          <a:p>
            <a:r>
              <a:rPr lang="ja-JP" altLang="en-US" dirty="0" smtClean="0"/>
              <a:t>科学的な</a:t>
            </a:r>
            <a:r>
              <a:rPr lang="ja-JP" altLang="en-US" dirty="0" smtClean="0"/>
              <a:t>研究</a:t>
            </a:r>
            <a:r>
              <a:rPr lang="ja-JP" altLang="en-US" dirty="0"/>
              <a:t>の流れ</a:t>
            </a:r>
            <a:endParaRPr kumimoji="1" lang="ja-JP" altLang="en-US" dirty="0"/>
          </a:p>
        </p:txBody>
      </p:sp>
    </p:spTree>
    <p:extLst>
      <p:ext uri="{BB962C8B-B14F-4D97-AF65-F5344CB8AC3E}">
        <p14:creationId xmlns:p14="http://schemas.microsoft.com/office/powerpoint/2010/main" val="8216515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sz="3000" dirty="0" smtClean="0"/>
              <a:t>ある</a:t>
            </a:r>
            <a:r>
              <a:rPr lang="ja-JP" altLang="en-US" sz="3000" dirty="0" smtClean="0"/>
              <a:t>社会</a:t>
            </a:r>
            <a:r>
              <a:rPr kumimoji="1" lang="ja-JP" altLang="en-US" sz="3000" dirty="0" smtClean="0"/>
              <a:t>現象</a:t>
            </a:r>
            <a:r>
              <a:rPr kumimoji="1" lang="ja-JP" altLang="en-US" sz="3000" dirty="0" smtClean="0"/>
              <a:t>が</a:t>
            </a:r>
            <a:endParaRPr kumimoji="1" lang="en-US" altLang="ja-JP" sz="3000" dirty="0" smtClean="0"/>
          </a:p>
          <a:p>
            <a:pPr marL="109728" indent="0">
              <a:buNone/>
            </a:pPr>
            <a:r>
              <a:rPr lang="ja-JP" altLang="en-US" sz="3000" dirty="0" smtClean="0"/>
              <a:t>　なぜ</a:t>
            </a:r>
            <a:r>
              <a:rPr lang="en-US" altLang="ja-JP" sz="3000" dirty="0" smtClean="0"/>
              <a:t>(</a:t>
            </a:r>
            <a:r>
              <a:rPr lang="en-US" altLang="ja-JP" sz="3000" dirty="0"/>
              <a:t>why?)</a:t>
            </a:r>
          </a:p>
          <a:p>
            <a:pPr marL="109728" indent="0">
              <a:buNone/>
            </a:pPr>
            <a:r>
              <a:rPr lang="ja-JP" altLang="en-US" sz="3000" dirty="0"/>
              <a:t>　どのようにして</a:t>
            </a:r>
            <a:r>
              <a:rPr lang="en-US" altLang="ja-JP" sz="3000" dirty="0"/>
              <a:t>(how?)</a:t>
            </a:r>
          </a:p>
          <a:p>
            <a:pPr marL="109728" indent="0">
              <a:buNone/>
            </a:pPr>
            <a:r>
              <a:rPr lang="ja-JP" altLang="en-US" sz="3000" dirty="0"/>
              <a:t>  起こるのかを明らかにすること</a:t>
            </a:r>
            <a:r>
              <a:rPr lang="ja-JP" altLang="en-US" sz="3000" dirty="0" smtClean="0"/>
              <a:t>！</a:t>
            </a:r>
            <a:endParaRPr lang="en-US" altLang="ja-JP" sz="3000" dirty="0" smtClean="0"/>
          </a:p>
          <a:p>
            <a:endParaRPr lang="en-US" altLang="ja-JP" dirty="0" smtClean="0"/>
          </a:p>
          <a:p>
            <a:endParaRPr lang="en-US" altLang="ja-JP" dirty="0"/>
          </a:p>
        </p:txBody>
      </p:sp>
      <p:sp>
        <p:nvSpPr>
          <p:cNvPr id="3" name="タイトル 2"/>
          <p:cNvSpPr>
            <a:spLocks noGrp="1"/>
          </p:cNvSpPr>
          <p:nvPr>
            <p:ph type="title"/>
          </p:nvPr>
        </p:nvSpPr>
        <p:spPr/>
        <p:txBody>
          <a:bodyPr>
            <a:normAutofit/>
          </a:bodyPr>
          <a:lstStyle/>
          <a:p>
            <a:r>
              <a:rPr kumimoji="1" lang="ja-JP" altLang="en-US" dirty="0" smtClean="0"/>
              <a:t>科学的</a:t>
            </a:r>
            <a:r>
              <a:rPr kumimoji="1" lang="ja-JP" altLang="en-US" dirty="0" smtClean="0"/>
              <a:t>な研究</a:t>
            </a:r>
            <a:r>
              <a:rPr kumimoji="1" lang="ja-JP" altLang="en-US" dirty="0" smtClean="0"/>
              <a:t>の目的</a:t>
            </a:r>
            <a:endParaRPr kumimoji="1" lang="ja-JP" altLang="en-US" dirty="0"/>
          </a:p>
        </p:txBody>
      </p:sp>
    </p:spTree>
    <p:extLst>
      <p:ext uri="{BB962C8B-B14F-4D97-AF65-F5344CB8AC3E}">
        <p14:creationId xmlns:p14="http://schemas.microsoft.com/office/powerpoint/2010/main" val="1821630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lang="en-US" altLang="ja-JP" dirty="0" smtClean="0"/>
              <a:t>KKV</a:t>
            </a:r>
            <a:r>
              <a:rPr lang="ja-JP" altLang="en-US" dirty="0"/>
              <a:t>は</a:t>
            </a:r>
            <a:r>
              <a:rPr lang="ja-JP" altLang="en-US" dirty="0" smtClean="0"/>
              <a:t>、科学的研究とは</a:t>
            </a:r>
            <a:r>
              <a:rPr lang="ja-JP" altLang="en-US" b="1" dirty="0" smtClean="0">
                <a:solidFill>
                  <a:schemeClr val="accent1"/>
                </a:solidFill>
              </a:rPr>
              <a:t>推論</a:t>
            </a:r>
            <a:r>
              <a:rPr lang="ja-JP" altLang="en-US" dirty="0" smtClean="0"/>
              <a:t>であるとする</a:t>
            </a:r>
            <a:endParaRPr lang="en-US" altLang="ja-JP" dirty="0" smtClean="0"/>
          </a:p>
          <a:p>
            <a:endParaRPr lang="en-US" altLang="ja-JP" dirty="0"/>
          </a:p>
          <a:p>
            <a:r>
              <a:rPr lang="ja-JP" altLang="en-US" dirty="0" smtClean="0"/>
              <a:t>推論⇒直接観察されたデータの単なる集積ではなく、そのデータをもとに、より広範囲の何かを推測しようとすること</a:t>
            </a:r>
            <a:endParaRPr lang="en-US" altLang="ja-JP" dirty="0" smtClean="0"/>
          </a:p>
          <a:p>
            <a:endParaRPr lang="en-US" altLang="ja-JP" dirty="0" smtClean="0"/>
          </a:p>
          <a:p>
            <a:r>
              <a:rPr lang="ja-JP" altLang="en-US" dirty="0" smtClean="0"/>
              <a:t>推論には、</a:t>
            </a:r>
            <a:endParaRPr lang="en-US" altLang="ja-JP" dirty="0" smtClean="0"/>
          </a:p>
          <a:p>
            <a:pPr marL="365760" lvl="1" indent="0">
              <a:buNone/>
            </a:pPr>
            <a:r>
              <a:rPr lang="ja-JP" altLang="en-US" sz="2700" b="1" dirty="0" smtClean="0">
                <a:solidFill>
                  <a:schemeClr val="accent3"/>
                </a:solidFill>
              </a:rPr>
              <a:t>記述的推論</a:t>
            </a:r>
            <a:r>
              <a:rPr lang="en-US" altLang="ja-JP" sz="2700" dirty="0" smtClean="0"/>
              <a:t>(</a:t>
            </a:r>
            <a:r>
              <a:rPr lang="ja-JP" altLang="en-US" sz="2700" dirty="0" smtClean="0"/>
              <a:t>物事がどうなっているか？</a:t>
            </a:r>
            <a:r>
              <a:rPr lang="en-US" altLang="ja-JP" sz="2700" dirty="0" smtClean="0"/>
              <a:t>)</a:t>
            </a:r>
            <a:r>
              <a:rPr lang="ja-JP" altLang="en-US" sz="2700" dirty="0" smtClean="0"/>
              <a:t>と、</a:t>
            </a:r>
            <a:endParaRPr lang="en-US" altLang="ja-JP" sz="2700" dirty="0" smtClean="0"/>
          </a:p>
          <a:p>
            <a:pPr marL="365760" lvl="1" indent="0">
              <a:buNone/>
            </a:pPr>
            <a:r>
              <a:rPr lang="ja-JP" altLang="en-US" sz="2700" b="1" dirty="0" smtClean="0">
                <a:solidFill>
                  <a:schemeClr val="accent1"/>
                </a:solidFill>
              </a:rPr>
              <a:t>因果的推論</a:t>
            </a:r>
            <a:r>
              <a:rPr lang="en-US" altLang="ja-JP" sz="2700" dirty="0" smtClean="0"/>
              <a:t>(</a:t>
            </a:r>
            <a:r>
              <a:rPr lang="ja-JP" altLang="en-US" sz="2700" dirty="0" smtClean="0"/>
              <a:t>物事がなぜそうなるか？</a:t>
            </a:r>
            <a:r>
              <a:rPr lang="en-US" altLang="ja-JP" sz="2700" dirty="0" smtClean="0"/>
              <a:t>)</a:t>
            </a:r>
            <a:r>
              <a:rPr lang="ja-JP" altLang="en-US" sz="2700" dirty="0" smtClean="0"/>
              <a:t>という、</a:t>
            </a:r>
            <a:endParaRPr lang="en-US" altLang="ja-JP" sz="2700" dirty="0" smtClean="0"/>
          </a:p>
          <a:p>
            <a:pPr marL="365760" lvl="1" indent="0">
              <a:buNone/>
            </a:pPr>
            <a:r>
              <a:rPr lang="ja-JP" altLang="en-US" sz="2700" dirty="0" smtClean="0"/>
              <a:t>二つの</a:t>
            </a:r>
            <a:r>
              <a:rPr lang="ja-JP" altLang="en-US" sz="2700" dirty="0"/>
              <a:t>種類が</a:t>
            </a:r>
            <a:r>
              <a:rPr lang="ja-JP" altLang="en-US" sz="2700" dirty="0" smtClean="0"/>
              <a:t>ある</a:t>
            </a:r>
            <a:endParaRPr lang="en-US" altLang="ja-JP" sz="2700" dirty="0" smtClean="0"/>
          </a:p>
          <a:p>
            <a:pPr marL="109728" indent="0">
              <a:buNone/>
            </a:pPr>
            <a:endParaRPr lang="en-US" altLang="ja-JP" dirty="0" smtClean="0"/>
          </a:p>
          <a:p>
            <a:endParaRPr lang="en-US" altLang="ja-JP" dirty="0" smtClean="0"/>
          </a:p>
          <a:p>
            <a:endParaRPr lang="en-US" altLang="ja-JP" dirty="0"/>
          </a:p>
        </p:txBody>
      </p:sp>
      <p:sp>
        <p:nvSpPr>
          <p:cNvPr id="3" name="タイトル 2"/>
          <p:cNvSpPr>
            <a:spLocks noGrp="1"/>
          </p:cNvSpPr>
          <p:nvPr>
            <p:ph type="title"/>
          </p:nvPr>
        </p:nvSpPr>
        <p:spPr/>
        <p:txBody>
          <a:bodyPr>
            <a:normAutofit/>
          </a:bodyPr>
          <a:lstStyle/>
          <a:p>
            <a:r>
              <a:rPr kumimoji="1" lang="ja-JP" altLang="en-US" dirty="0" smtClean="0"/>
              <a:t>科学的</a:t>
            </a:r>
            <a:r>
              <a:rPr kumimoji="1" lang="ja-JP" altLang="en-US" dirty="0" smtClean="0"/>
              <a:t>な研究</a:t>
            </a:r>
            <a:r>
              <a:rPr kumimoji="1" lang="ja-JP" altLang="en-US" dirty="0" smtClean="0"/>
              <a:t>の目的</a:t>
            </a:r>
            <a:endParaRPr kumimoji="1" lang="ja-JP" altLang="en-US" dirty="0"/>
          </a:p>
        </p:txBody>
      </p:sp>
    </p:spTree>
    <p:extLst>
      <p:ext uri="{BB962C8B-B14F-4D97-AF65-F5344CB8AC3E}">
        <p14:creationId xmlns:p14="http://schemas.microsoft.com/office/powerpoint/2010/main" val="326314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このうち</a:t>
            </a:r>
            <a:r>
              <a:rPr lang="ja-JP" altLang="en-US" dirty="0" smtClean="0"/>
              <a:t>、</a:t>
            </a:r>
            <a:endParaRPr lang="en-US" altLang="ja-JP" dirty="0" smtClean="0"/>
          </a:p>
          <a:p>
            <a:pPr marL="109728" indent="0">
              <a:buNone/>
            </a:pPr>
            <a:r>
              <a:rPr lang="en-US" altLang="ja-JP" dirty="0"/>
              <a:t> </a:t>
            </a:r>
            <a:r>
              <a:rPr lang="en-US" altLang="ja-JP" dirty="0" smtClean="0"/>
              <a:t>  </a:t>
            </a:r>
            <a:r>
              <a:rPr lang="ja-JP" altLang="en-US" dirty="0" smtClean="0"/>
              <a:t>特</a:t>
            </a:r>
            <a:r>
              <a:rPr lang="ja-JP" altLang="en-US" dirty="0"/>
              <a:t>に</a:t>
            </a:r>
            <a:r>
              <a:rPr lang="ja-JP" altLang="en-US" b="1" dirty="0">
                <a:solidFill>
                  <a:schemeClr val="accent1"/>
                </a:solidFill>
              </a:rPr>
              <a:t>因果関係の解明</a:t>
            </a:r>
            <a:r>
              <a:rPr lang="ja-JP" altLang="en-US" dirty="0"/>
              <a:t>が重要視</a:t>
            </a:r>
            <a:r>
              <a:rPr lang="ja-JP" altLang="en-US" dirty="0" smtClean="0"/>
              <a:t>される</a:t>
            </a:r>
            <a:endParaRPr lang="en-US" altLang="ja-JP" dirty="0" smtClean="0"/>
          </a:p>
          <a:p>
            <a:endParaRPr lang="en-US" altLang="ja-JP" dirty="0" smtClean="0"/>
          </a:p>
          <a:p>
            <a:endParaRPr lang="en-US" altLang="ja-JP" dirty="0"/>
          </a:p>
          <a:p>
            <a:r>
              <a:rPr lang="ja-JP" altLang="en-US" dirty="0" smtClean="0"/>
              <a:t>記述的推論により現象の特徴を明らかにした上で、</a:t>
            </a:r>
            <a:endParaRPr lang="en-US" altLang="ja-JP" dirty="0" smtClean="0"/>
          </a:p>
          <a:p>
            <a:pPr marL="365760" lvl="1" indent="0">
              <a:buNone/>
            </a:pPr>
            <a:r>
              <a:rPr lang="ja-JP" altLang="en-US" sz="2700" dirty="0" smtClean="0"/>
              <a:t>その現象がなぜ生じたのかについて因果的推論を行う</a:t>
            </a:r>
            <a:endParaRPr lang="en-US" altLang="ja-JP" sz="2700" dirty="0"/>
          </a:p>
          <a:p>
            <a:endParaRPr kumimoji="1" lang="en-US" altLang="ja-JP" dirty="0" smtClean="0"/>
          </a:p>
          <a:p>
            <a:endParaRPr kumimoji="1" lang="ja-JP" altLang="en-US" dirty="0"/>
          </a:p>
        </p:txBody>
      </p:sp>
      <p:sp>
        <p:nvSpPr>
          <p:cNvPr id="3" name="タイトル 2"/>
          <p:cNvSpPr>
            <a:spLocks noGrp="1"/>
          </p:cNvSpPr>
          <p:nvPr>
            <p:ph type="title"/>
          </p:nvPr>
        </p:nvSpPr>
        <p:spPr/>
        <p:txBody>
          <a:bodyPr>
            <a:normAutofit/>
          </a:bodyPr>
          <a:lstStyle/>
          <a:p>
            <a:r>
              <a:rPr kumimoji="1" lang="ja-JP" altLang="en-US" dirty="0" smtClean="0"/>
              <a:t>科学的</a:t>
            </a:r>
            <a:r>
              <a:rPr kumimoji="1" lang="ja-JP" altLang="en-US" dirty="0" smtClean="0"/>
              <a:t>な研究</a:t>
            </a:r>
            <a:r>
              <a:rPr kumimoji="1" lang="ja-JP" altLang="en-US" dirty="0" smtClean="0"/>
              <a:t>の目的</a:t>
            </a:r>
            <a:endParaRPr kumimoji="1" lang="ja-JP" altLang="en-US" dirty="0"/>
          </a:p>
        </p:txBody>
      </p:sp>
    </p:spTree>
    <p:extLst>
      <p:ext uri="{BB962C8B-B14F-4D97-AF65-F5344CB8AC3E}">
        <p14:creationId xmlns:p14="http://schemas.microsoft.com/office/powerpoint/2010/main" val="41191719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a:t>
            </a:r>
            <a:r>
              <a:rPr lang="ja-JP" altLang="en-US" dirty="0" smtClean="0"/>
              <a:t>具体的な研究手法</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科学的</a:t>
            </a:r>
            <a:r>
              <a:rPr kumimoji="1" lang="ja-JP" altLang="en-US" dirty="0" smtClean="0"/>
              <a:t>な研究</a:t>
            </a:r>
            <a:r>
              <a:rPr kumimoji="1" lang="ja-JP" altLang="en-US" dirty="0" smtClean="0"/>
              <a:t>のツールと</a:t>
            </a:r>
            <a:r>
              <a:rPr kumimoji="1" lang="ja-JP" altLang="en-US" dirty="0" smtClean="0"/>
              <a:t>して</a:t>
            </a:r>
            <a:endParaRPr kumimoji="1" lang="en-US" altLang="ja-JP" dirty="0" smtClean="0"/>
          </a:p>
          <a:p>
            <a:r>
              <a:rPr kumimoji="1" lang="ja-JP" altLang="en-US" dirty="0" smtClean="0"/>
              <a:t>どの</a:t>
            </a:r>
            <a:r>
              <a:rPr kumimoji="1" lang="ja-JP" altLang="en-US" dirty="0" smtClean="0"/>
              <a:t>ような手法があるか紹介する</a:t>
            </a:r>
            <a:endParaRPr kumimoji="1" lang="ja-JP" altLang="en-US" dirty="0"/>
          </a:p>
        </p:txBody>
      </p:sp>
    </p:spTree>
    <p:extLst>
      <p:ext uri="{BB962C8B-B14F-4D97-AF65-F5344CB8AC3E}">
        <p14:creationId xmlns:p14="http://schemas.microsoft.com/office/powerpoint/2010/main" val="22040639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1">
      <a:majorFont>
        <a:latin typeface="Segoe UI"/>
        <a:ea typeface="メイリオ"/>
        <a:cs typeface=""/>
      </a:majorFont>
      <a:minorFont>
        <a:latin typeface="Segoe UI"/>
        <a:ea typeface="メイリオ"/>
        <a:cs typeface=""/>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648</TotalTime>
  <Words>1511</Words>
  <Application>Microsoft Macintosh PowerPoint</Application>
  <PresentationFormat>画面に合わせる (4:3)</PresentationFormat>
  <Paragraphs>255</Paragraphs>
  <Slides>32</Slides>
  <Notes>32</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ビジネス</vt:lpstr>
      <vt:lpstr>学問的方法論とは</vt:lpstr>
      <vt:lpstr>1.学問的方法論とは</vt:lpstr>
      <vt:lpstr>科学的な研究の流れ</vt:lpstr>
      <vt:lpstr>科学的な研究の流れ</vt:lpstr>
      <vt:lpstr>科学的な研究の流れ</vt:lpstr>
      <vt:lpstr>科学的な研究の目的</vt:lpstr>
      <vt:lpstr>科学的な研究の目的</vt:lpstr>
      <vt:lpstr>科学的な研究の目的</vt:lpstr>
      <vt:lpstr>2.具体的な研究手法</vt:lpstr>
      <vt:lpstr>２つの研究スタイル</vt:lpstr>
      <vt:lpstr>実証研究の様々な手法</vt:lpstr>
      <vt:lpstr>計量分析</vt:lpstr>
      <vt:lpstr>計量分析</vt:lpstr>
      <vt:lpstr>事例研究</vt:lpstr>
      <vt:lpstr>KKVによる批判</vt:lpstr>
      <vt:lpstr>事例研究派からの反論</vt:lpstr>
      <vt:lpstr>実験研究</vt:lpstr>
      <vt:lpstr>実験研究</vt:lpstr>
      <vt:lpstr>実験研究</vt:lpstr>
      <vt:lpstr>調査観察研究における因果推論</vt:lpstr>
      <vt:lpstr>調査観察研究における因果推論</vt:lpstr>
      <vt:lpstr>シミュレーション</vt:lpstr>
      <vt:lpstr>シミュレーション</vt:lpstr>
      <vt:lpstr>数理モデル</vt:lpstr>
      <vt:lpstr>数理モデル</vt:lpstr>
      <vt:lpstr>自然言語による因果モデル構築</vt:lpstr>
      <vt:lpstr>3.なぜ科学的方法論か</vt:lpstr>
      <vt:lpstr>科学的方法論のすすめ</vt:lpstr>
      <vt:lpstr>科学的方法論のすすめ</vt:lpstr>
      <vt:lpstr>科学的方法論のすすめ</vt:lpstr>
      <vt:lpstr>さいごに</vt:lpstr>
      <vt:lpstr>参考文献</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科学的な政治研究の方法</dc:title>
  <dc:creator>Shuhei</dc:creator>
  <cp:lastModifiedBy>渡辺 翔吾</cp:lastModifiedBy>
  <cp:revision>47</cp:revision>
  <dcterms:created xsi:type="dcterms:W3CDTF">2014-08-03T08:20:32Z</dcterms:created>
  <dcterms:modified xsi:type="dcterms:W3CDTF">2014-09-14T13:24:07Z</dcterms:modified>
</cp:coreProperties>
</file>